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Gotham Bold" charset="1" panose="00000000000000000000"/>
      <p:regular r:id="rId19"/>
    </p:embeddedFont>
    <p:embeddedFont>
      <p:font typeface="Telegraf 1 Bold" charset="1" panose="00000800000000000000"/>
      <p:regular r:id="rId20"/>
    </p:embeddedFont>
    <p:embeddedFont>
      <p:font typeface="Gotham" charset="1" panose="00000000000000000000"/>
      <p:regular r:id="rId21"/>
    </p:embeddedFont>
    <p:embeddedFont>
      <p:font typeface="Canva Sans Bold" charset="1" panose="020B0803030501040103"/>
      <p:regular r:id="rId22"/>
    </p:embeddedFont>
    <p:embeddedFont>
      <p:font typeface="Canva Sans" charset="1" panose="020B0503030501040103"/>
      <p:regular r:id="rId23"/>
    </p:embeddedFont>
    <p:embeddedFont>
      <p:font typeface="Gotham Bold Italics" charset="1" panose="02000000000000000000"/>
      <p:regular r:id="rId24"/>
    </p:embeddedFont>
    <p:embeddedFont>
      <p:font typeface="Telegraf 2 Bold" charset="1" panose="000008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6.jpe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https://huggingface.co/spaces/dcrey7/wetland_segmentation_deeplabsv3plus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46332" y="6810356"/>
            <a:ext cx="4139601" cy="188629"/>
            <a:chOff x="0" y="0"/>
            <a:chExt cx="929179" cy="42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9179" cy="42340"/>
            </a:xfrm>
            <a:custGeom>
              <a:avLst/>
              <a:gdLst/>
              <a:ahLst/>
              <a:cxnLst/>
              <a:rect r="r" b="b" t="t" l="l"/>
              <a:pathLst>
                <a:path h="42340" w="929179">
                  <a:moveTo>
                    <a:pt x="5611" y="0"/>
                  </a:moveTo>
                  <a:lnTo>
                    <a:pt x="923568" y="0"/>
                  </a:lnTo>
                  <a:cubicBezTo>
                    <a:pt x="925056" y="0"/>
                    <a:pt x="926483" y="591"/>
                    <a:pt x="927536" y="1643"/>
                  </a:cubicBezTo>
                  <a:cubicBezTo>
                    <a:pt x="928588" y="2696"/>
                    <a:pt x="929179" y="4123"/>
                    <a:pt x="929179" y="5611"/>
                  </a:cubicBezTo>
                  <a:lnTo>
                    <a:pt x="929179" y="36729"/>
                  </a:lnTo>
                  <a:cubicBezTo>
                    <a:pt x="929179" y="38217"/>
                    <a:pt x="928588" y="39644"/>
                    <a:pt x="927536" y="40697"/>
                  </a:cubicBezTo>
                  <a:cubicBezTo>
                    <a:pt x="926483" y="41749"/>
                    <a:pt x="925056" y="42340"/>
                    <a:pt x="923568" y="42340"/>
                  </a:cubicBezTo>
                  <a:lnTo>
                    <a:pt x="5611" y="42340"/>
                  </a:lnTo>
                  <a:cubicBezTo>
                    <a:pt x="4123" y="42340"/>
                    <a:pt x="2696" y="41749"/>
                    <a:pt x="1643" y="40697"/>
                  </a:cubicBezTo>
                  <a:cubicBezTo>
                    <a:pt x="591" y="39644"/>
                    <a:pt x="0" y="38217"/>
                    <a:pt x="0" y="36729"/>
                  </a:cubicBezTo>
                  <a:lnTo>
                    <a:pt x="0" y="5611"/>
                  </a:lnTo>
                  <a:cubicBezTo>
                    <a:pt x="0" y="4123"/>
                    <a:pt x="591" y="2696"/>
                    <a:pt x="1643" y="1643"/>
                  </a:cubicBezTo>
                  <a:cubicBezTo>
                    <a:pt x="2696" y="591"/>
                    <a:pt x="4123" y="0"/>
                    <a:pt x="5611" y="0"/>
                  </a:cubicBezTo>
                  <a:close/>
                </a:path>
              </a:pathLst>
            </a:custGeom>
            <a:solidFill>
              <a:srgbClr val="3052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29179" cy="80440"/>
            </a:xfrm>
            <a:prstGeom prst="rect">
              <a:avLst/>
            </a:prstGeom>
          </p:spPr>
          <p:txBody>
            <a:bodyPr anchor="ctr" rtlCol="false" tIns="59607" lIns="59607" bIns="59607" rIns="59607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86782" y="6810356"/>
            <a:ext cx="4959771" cy="188629"/>
            <a:chOff x="0" y="0"/>
            <a:chExt cx="1113275" cy="423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13275" cy="42340"/>
            </a:xfrm>
            <a:custGeom>
              <a:avLst/>
              <a:gdLst/>
              <a:ahLst/>
              <a:cxnLst/>
              <a:rect r="r" b="b" t="t" l="l"/>
              <a:pathLst>
                <a:path h="42340" w="1113275">
                  <a:moveTo>
                    <a:pt x="4683" y="0"/>
                  </a:moveTo>
                  <a:lnTo>
                    <a:pt x="1108592" y="0"/>
                  </a:lnTo>
                  <a:cubicBezTo>
                    <a:pt x="1109834" y="0"/>
                    <a:pt x="1111025" y="493"/>
                    <a:pt x="1111904" y="1372"/>
                  </a:cubicBezTo>
                  <a:cubicBezTo>
                    <a:pt x="1112782" y="2250"/>
                    <a:pt x="1113275" y="3441"/>
                    <a:pt x="1113275" y="4683"/>
                  </a:cubicBezTo>
                  <a:lnTo>
                    <a:pt x="1113275" y="37657"/>
                  </a:lnTo>
                  <a:cubicBezTo>
                    <a:pt x="1113275" y="38899"/>
                    <a:pt x="1112782" y="40090"/>
                    <a:pt x="1111904" y="40968"/>
                  </a:cubicBezTo>
                  <a:cubicBezTo>
                    <a:pt x="1111025" y="41846"/>
                    <a:pt x="1109834" y="42340"/>
                    <a:pt x="1108592" y="42340"/>
                  </a:cubicBezTo>
                  <a:lnTo>
                    <a:pt x="4683" y="42340"/>
                  </a:lnTo>
                  <a:cubicBezTo>
                    <a:pt x="2097" y="42340"/>
                    <a:pt x="0" y="40243"/>
                    <a:pt x="0" y="37657"/>
                  </a:cubicBezTo>
                  <a:lnTo>
                    <a:pt x="0" y="4683"/>
                  </a:lnTo>
                  <a:cubicBezTo>
                    <a:pt x="0" y="3441"/>
                    <a:pt x="493" y="2250"/>
                    <a:pt x="1372" y="1372"/>
                  </a:cubicBezTo>
                  <a:cubicBezTo>
                    <a:pt x="2250" y="493"/>
                    <a:pt x="3441" y="0"/>
                    <a:pt x="4683" y="0"/>
                  </a:cubicBezTo>
                  <a:close/>
                </a:path>
              </a:pathLst>
            </a:custGeom>
            <a:solidFill>
              <a:srgbClr val="5899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13275" cy="80440"/>
            </a:xfrm>
            <a:prstGeom prst="rect">
              <a:avLst/>
            </a:prstGeom>
          </p:spPr>
          <p:txBody>
            <a:bodyPr anchor="ctr" rtlCol="false" tIns="59607" lIns="59607" bIns="59607" rIns="59607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672677" y="5356656"/>
            <a:ext cx="1553473" cy="4930344"/>
            <a:chOff x="0" y="0"/>
            <a:chExt cx="409145" cy="12985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9145" cy="1298527"/>
            </a:xfrm>
            <a:custGeom>
              <a:avLst/>
              <a:gdLst/>
              <a:ahLst/>
              <a:cxnLst/>
              <a:rect r="r" b="b" t="t" l="l"/>
              <a:pathLst>
                <a:path h="1298527" w="409145">
                  <a:moveTo>
                    <a:pt x="0" y="0"/>
                  </a:moveTo>
                  <a:lnTo>
                    <a:pt x="409145" y="0"/>
                  </a:lnTo>
                  <a:lnTo>
                    <a:pt x="409145" y="1298527"/>
                  </a:lnTo>
                  <a:lnTo>
                    <a:pt x="0" y="1298527"/>
                  </a:lnTo>
                  <a:close/>
                </a:path>
              </a:pathLst>
            </a:custGeom>
            <a:solidFill>
              <a:srgbClr val="30521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409145" cy="12985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133625" y="2293189"/>
            <a:ext cx="2144850" cy="2850311"/>
            <a:chOff x="0" y="0"/>
            <a:chExt cx="564899" cy="75069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4899" cy="750699"/>
            </a:xfrm>
            <a:custGeom>
              <a:avLst/>
              <a:gdLst/>
              <a:ahLst/>
              <a:cxnLst/>
              <a:rect r="r" b="b" t="t" l="l"/>
              <a:pathLst>
                <a:path h="750699" w="564899">
                  <a:moveTo>
                    <a:pt x="0" y="0"/>
                  </a:moveTo>
                  <a:lnTo>
                    <a:pt x="564899" y="0"/>
                  </a:lnTo>
                  <a:lnTo>
                    <a:pt x="564899" y="750699"/>
                  </a:lnTo>
                  <a:lnTo>
                    <a:pt x="0" y="750699"/>
                  </a:lnTo>
                  <a:close/>
                </a:path>
              </a:pathLst>
            </a:custGeom>
            <a:solidFill>
              <a:srgbClr val="58992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564899" cy="7506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133625" y="0"/>
            <a:ext cx="2144850" cy="2850311"/>
            <a:chOff x="0" y="0"/>
            <a:chExt cx="564899" cy="7506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64899" cy="750699"/>
            </a:xfrm>
            <a:custGeom>
              <a:avLst/>
              <a:gdLst/>
              <a:ahLst/>
              <a:cxnLst/>
              <a:rect r="r" b="b" t="t" l="l"/>
              <a:pathLst>
                <a:path h="750699" w="564899">
                  <a:moveTo>
                    <a:pt x="0" y="0"/>
                  </a:moveTo>
                  <a:lnTo>
                    <a:pt x="564899" y="0"/>
                  </a:lnTo>
                  <a:lnTo>
                    <a:pt x="564899" y="750699"/>
                  </a:lnTo>
                  <a:lnTo>
                    <a:pt x="0" y="750699"/>
                  </a:lnTo>
                  <a:close/>
                </a:path>
              </a:pathLst>
            </a:custGeom>
            <a:solidFill>
              <a:srgbClr val="30521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564899" cy="7506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672677" y="-80214"/>
            <a:ext cx="5246370" cy="524637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2405767" y="5356656"/>
            <a:ext cx="5657695" cy="5044644"/>
            <a:chOff x="0" y="0"/>
            <a:chExt cx="911576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11576" cy="812800"/>
            </a:xfrm>
            <a:custGeom>
              <a:avLst/>
              <a:gdLst/>
              <a:ahLst/>
              <a:cxnLst/>
              <a:rect r="r" b="b" t="t" l="l"/>
              <a:pathLst>
                <a:path h="812800" w="911576">
                  <a:moveTo>
                    <a:pt x="0" y="0"/>
                  </a:moveTo>
                  <a:lnTo>
                    <a:pt x="911576" y="0"/>
                  </a:lnTo>
                  <a:lnTo>
                    <a:pt x="91157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2475" t="-2299" r="-103851" b="-118977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251375" y="265664"/>
            <a:ext cx="6138568" cy="1090762"/>
            <a:chOff x="0" y="0"/>
            <a:chExt cx="8184757" cy="145434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692014" y="330905"/>
              <a:ext cx="4558421" cy="805944"/>
            </a:xfrm>
            <a:custGeom>
              <a:avLst/>
              <a:gdLst/>
              <a:ahLst/>
              <a:cxnLst/>
              <a:rect r="r" b="b" t="t" l="l"/>
              <a:pathLst>
                <a:path h="805944" w="4558421">
                  <a:moveTo>
                    <a:pt x="0" y="0"/>
                  </a:moveTo>
                  <a:lnTo>
                    <a:pt x="4558421" y="0"/>
                  </a:lnTo>
                  <a:lnTo>
                    <a:pt x="4558421" y="805944"/>
                  </a:lnTo>
                  <a:lnTo>
                    <a:pt x="0" y="805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56924" cy="1454349"/>
            </a:xfrm>
            <a:custGeom>
              <a:avLst/>
              <a:gdLst/>
              <a:ahLst/>
              <a:cxnLst/>
              <a:rect r="r" b="b" t="t" l="l"/>
              <a:pathLst>
                <a:path h="1454349" w="1456924">
                  <a:moveTo>
                    <a:pt x="0" y="0"/>
                  </a:moveTo>
                  <a:lnTo>
                    <a:pt x="1456924" y="0"/>
                  </a:lnTo>
                  <a:lnTo>
                    <a:pt x="1456924" y="1454349"/>
                  </a:lnTo>
                  <a:lnTo>
                    <a:pt x="0" y="1454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6250435" y="458686"/>
              <a:ext cx="1934321" cy="818814"/>
            </a:xfrm>
            <a:custGeom>
              <a:avLst/>
              <a:gdLst/>
              <a:ahLst/>
              <a:cxnLst/>
              <a:rect r="r" b="b" t="t" l="l"/>
              <a:pathLst>
                <a:path h="818814" w="1934321">
                  <a:moveTo>
                    <a:pt x="0" y="0"/>
                  </a:moveTo>
                  <a:lnTo>
                    <a:pt x="1934322" y="0"/>
                  </a:lnTo>
                  <a:lnTo>
                    <a:pt x="1934322" y="818814"/>
                  </a:lnTo>
                  <a:lnTo>
                    <a:pt x="0" y="818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74528" r="0" b="-61706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186782" y="8338455"/>
            <a:ext cx="8147236" cy="1232606"/>
            <a:chOff x="0" y="0"/>
            <a:chExt cx="10862981" cy="1643474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10862981" cy="1643474"/>
              <a:chOff x="0" y="0"/>
              <a:chExt cx="1828737" cy="27667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828736" cy="276672"/>
              </a:xfrm>
              <a:custGeom>
                <a:avLst/>
                <a:gdLst/>
                <a:ahLst/>
                <a:cxnLst/>
                <a:rect r="r" b="b" t="t" l="l"/>
                <a:pathLst>
                  <a:path h="276672" w="1828736">
                    <a:moveTo>
                      <a:pt x="16154" y="0"/>
                    </a:moveTo>
                    <a:lnTo>
                      <a:pt x="1812582" y="0"/>
                    </a:lnTo>
                    <a:cubicBezTo>
                      <a:pt x="1821504" y="0"/>
                      <a:pt x="1828736" y="7233"/>
                      <a:pt x="1828736" y="16154"/>
                    </a:cubicBezTo>
                    <a:lnTo>
                      <a:pt x="1828736" y="260518"/>
                    </a:lnTo>
                    <a:cubicBezTo>
                      <a:pt x="1828736" y="269439"/>
                      <a:pt x="1821504" y="276672"/>
                      <a:pt x="1812582" y="276672"/>
                    </a:cubicBezTo>
                    <a:lnTo>
                      <a:pt x="16154" y="276672"/>
                    </a:lnTo>
                    <a:cubicBezTo>
                      <a:pt x="7233" y="276672"/>
                      <a:pt x="0" y="269439"/>
                      <a:pt x="0" y="260518"/>
                    </a:cubicBezTo>
                    <a:lnTo>
                      <a:pt x="0" y="16154"/>
                    </a:lnTo>
                    <a:cubicBezTo>
                      <a:pt x="0" y="7233"/>
                      <a:pt x="7233" y="0"/>
                      <a:pt x="16154" y="0"/>
                    </a:cubicBezTo>
                    <a:close/>
                  </a:path>
                </a:pathLst>
              </a:custGeom>
              <a:solidFill>
                <a:srgbClr val="589920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1828737" cy="314772"/>
              </a:xfrm>
              <a:prstGeom prst="rect">
                <a:avLst/>
              </a:prstGeom>
            </p:spPr>
            <p:txBody>
              <a:bodyPr anchor="ctr" rtlCol="false" tIns="59607" lIns="59607" bIns="59607" rIns="59607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203531" y="313737"/>
              <a:ext cx="10555055" cy="1016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10"/>
                </a:lnSpc>
              </a:pPr>
              <a:r>
                <a:rPr lang="en-US" sz="2508" b="true">
                  <a:solidFill>
                    <a:srgbClr val="FFFFFF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Abhishek THOMAS, Dilara TOYGAR, Erwin BYLL, Henry TURNBULL, Siwen LU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186782" y="3061401"/>
            <a:ext cx="8279202" cy="348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40"/>
              </a:lnSpc>
            </a:pPr>
            <a:r>
              <a:rPr lang="en-US" sz="7450" b="true">
                <a:solidFill>
                  <a:srgbClr val="2B2B2B"/>
                </a:solidFill>
                <a:latin typeface="Telegraf 1 Bold"/>
                <a:ea typeface="Telegraf 1 Bold"/>
                <a:cs typeface="Telegraf 1 Bold"/>
                <a:sym typeface="Telegraf 1 Bold"/>
              </a:rPr>
              <a:t>WETLAND LOCALIZATION</a:t>
            </a:r>
          </a:p>
          <a:p>
            <a:pPr algn="l">
              <a:lnSpc>
                <a:spcPts val="8940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186782" y="5443100"/>
            <a:ext cx="7957218" cy="166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3"/>
              </a:lnSpc>
            </a:pPr>
            <a:r>
              <a:rPr lang="en-US" sz="3202">
                <a:solidFill>
                  <a:srgbClr val="2B2B2B"/>
                </a:solidFill>
                <a:latin typeface="Gotham"/>
                <a:ea typeface="Gotham"/>
                <a:cs typeface="Gotham"/>
                <a:sym typeface="Gotham"/>
              </a:rPr>
              <a:t>Using Satellite Imagery and Deep Learning</a:t>
            </a:r>
          </a:p>
          <a:p>
            <a:pPr algn="l">
              <a:lnSpc>
                <a:spcPts val="4483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75770" y="26537"/>
            <a:ext cx="2412230" cy="363799"/>
            <a:chOff x="0" y="0"/>
            <a:chExt cx="635320" cy="958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320" cy="95815"/>
            </a:xfrm>
            <a:custGeom>
              <a:avLst/>
              <a:gdLst/>
              <a:ahLst/>
              <a:cxnLst/>
              <a:rect r="r" b="b" t="t" l="l"/>
              <a:pathLst>
                <a:path h="95815" w="635320">
                  <a:moveTo>
                    <a:pt x="0" y="0"/>
                  </a:moveTo>
                  <a:lnTo>
                    <a:pt x="635320" y="0"/>
                  </a:lnTo>
                  <a:lnTo>
                    <a:pt x="635320" y="95815"/>
                  </a:lnTo>
                  <a:lnTo>
                    <a:pt x="0" y="95815"/>
                  </a:lnTo>
                  <a:close/>
                </a:path>
              </a:pathLst>
            </a:custGeom>
            <a:solidFill>
              <a:srgbClr val="3052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635320" cy="95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26537"/>
            <a:ext cx="2412230" cy="363799"/>
            <a:chOff x="0" y="0"/>
            <a:chExt cx="635320" cy="958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320" cy="95815"/>
            </a:xfrm>
            <a:custGeom>
              <a:avLst/>
              <a:gdLst/>
              <a:ahLst/>
              <a:cxnLst/>
              <a:rect r="r" b="b" t="t" l="l"/>
              <a:pathLst>
                <a:path h="95815" w="635320">
                  <a:moveTo>
                    <a:pt x="0" y="0"/>
                  </a:moveTo>
                  <a:lnTo>
                    <a:pt x="635320" y="0"/>
                  </a:lnTo>
                  <a:lnTo>
                    <a:pt x="635320" y="95815"/>
                  </a:lnTo>
                  <a:lnTo>
                    <a:pt x="0" y="95815"/>
                  </a:lnTo>
                  <a:close/>
                </a:path>
              </a:pathLst>
            </a:custGeom>
            <a:solidFill>
              <a:srgbClr val="5899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635320" cy="95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8996" y="2412494"/>
            <a:ext cx="17059534" cy="3098554"/>
            <a:chOff x="0" y="0"/>
            <a:chExt cx="22746045" cy="413140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7357051" cy="4131405"/>
              <a:chOff x="0" y="0"/>
              <a:chExt cx="1591580" cy="89376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91580" cy="893763"/>
              </a:xfrm>
              <a:custGeom>
                <a:avLst/>
                <a:gdLst/>
                <a:ahLst/>
                <a:cxnLst/>
                <a:rect r="r" b="b" t="t" l="l"/>
                <a:pathLst>
                  <a:path h="893763" w="1591580">
                    <a:moveTo>
                      <a:pt x="0" y="0"/>
                    </a:moveTo>
                    <a:lnTo>
                      <a:pt x="1591580" y="0"/>
                    </a:lnTo>
                    <a:lnTo>
                      <a:pt x="1591580" y="893763"/>
                    </a:lnTo>
                    <a:lnTo>
                      <a:pt x="0" y="893763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0"/>
                <a:ext cx="1591580" cy="8937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3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95938" y="1278605"/>
              <a:ext cx="6765175" cy="2443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53387" indent="-226693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Best test performance with the Finetuned (FT).</a:t>
              </a:r>
            </a:p>
            <a:p>
              <a:pPr algn="just" marL="453387" indent="-226693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Better generalization to unseen data, despite its more modest training performance.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04038" y="423389"/>
              <a:ext cx="6139593" cy="762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844"/>
                </a:lnSpc>
              </a:pPr>
              <a:r>
                <a:rPr lang="en-US" sz="3460" b="true">
                  <a:solidFill>
                    <a:srgbClr val="2B2B2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DeepLabV3+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7791713" y="0"/>
              <a:ext cx="7208065" cy="4131405"/>
              <a:chOff x="0" y="0"/>
              <a:chExt cx="1559349" cy="89376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559349" cy="893763"/>
              </a:xfrm>
              <a:custGeom>
                <a:avLst/>
                <a:gdLst/>
                <a:ahLst/>
                <a:cxnLst/>
                <a:rect r="r" b="b" t="t" l="l"/>
                <a:pathLst>
                  <a:path h="893763" w="1559349">
                    <a:moveTo>
                      <a:pt x="0" y="0"/>
                    </a:moveTo>
                    <a:lnTo>
                      <a:pt x="1559349" y="0"/>
                    </a:lnTo>
                    <a:lnTo>
                      <a:pt x="1559349" y="893763"/>
                    </a:lnTo>
                    <a:lnTo>
                      <a:pt x="0" y="893763"/>
                    </a:lnTo>
                    <a:close/>
                  </a:path>
                </a:pathLst>
              </a:custGeom>
              <a:solidFill>
                <a:srgbClr val="FFF18A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0"/>
                <a:ext cx="1559349" cy="8937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30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8116287" y="1238233"/>
              <a:ext cx="6558919" cy="2443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53387" indent="-226693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Strongest training performance but signs of overfitting.</a:t>
              </a:r>
            </a:p>
            <a:p>
              <a:pPr algn="just" marL="453387" indent="-226693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Very low wetland IoU shows difficulty generalizing to unseen wetland patterns.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8124140" y="383017"/>
              <a:ext cx="5952410" cy="762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844"/>
                </a:lnSpc>
              </a:pPr>
              <a:r>
                <a:rPr lang="en-US" sz="3460" b="true">
                  <a:solidFill>
                    <a:srgbClr val="2B2B2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Unet</a:t>
              </a:r>
            </a:p>
          </p:txBody>
        </p:sp>
        <p:grpSp>
          <p:nvGrpSpPr>
            <p:cNvPr name="Group 19" id="19"/>
            <p:cNvGrpSpPr/>
            <p:nvPr/>
          </p:nvGrpSpPr>
          <p:grpSpPr>
            <a:xfrm rot="0">
              <a:off x="15434441" y="0"/>
              <a:ext cx="7311604" cy="4131405"/>
              <a:chOff x="0" y="0"/>
              <a:chExt cx="1581748" cy="893763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581748" cy="893763"/>
              </a:xfrm>
              <a:custGeom>
                <a:avLst/>
                <a:gdLst/>
                <a:ahLst/>
                <a:cxnLst/>
                <a:rect r="r" b="b" t="t" l="l"/>
                <a:pathLst>
                  <a:path h="893763" w="1581748">
                    <a:moveTo>
                      <a:pt x="0" y="0"/>
                    </a:moveTo>
                    <a:lnTo>
                      <a:pt x="1581748" y="0"/>
                    </a:lnTo>
                    <a:lnTo>
                      <a:pt x="1581748" y="893763"/>
                    </a:lnTo>
                    <a:lnTo>
                      <a:pt x="0" y="893763"/>
                    </a:lnTo>
                    <a:close/>
                  </a:path>
                </a:pathLst>
              </a:custGeom>
              <a:solidFill>
                <a:srgbClr val="E0DEF7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0"/>
                <a:ext cx="1581748" cy="8937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3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15810784" y="1363428"/>
              <a:ext cx="6558919" cy="1948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53387" indent="-226693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Limited learning capacity.</a:t>
              </a:r>
            </a:p>
            <a:p>
              <a:pPr algn="just" marL="453387" indent="-226693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Very poor wetland detection, limited capability for this task with available data volume.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5818637" y="383017"/>
              <a:ext cx="5952410" cy="762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844"/>
                </a:lnSpc>
              </a:pPr>
              <a:r>
                <a:rPr lang="en-US" sz="3460" b="true">
                  <a:solidFill>
                    <a:srgbClr val="2B2B2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Small U-Net</a:t>
              </a:r>
            </a:p>
          </p:txBody>
        </p:sp>
      </p:grpSp>
      <p:graphicFrame>
        <p:nvGraphicFramePr>
          <p:cNvPr name="Table 24" id="24"/>
          <p:cNvGraphicFramePr>
            <a:graphicFrameLocks noGrp="true"/>
          </p:cNvGraphicFramePr>
          <p:nvPr/>
        </p:nvGraphicFramePr>
        <p:xfrm>
          <a:off x="748996" y="5837892"/>
          <a:ext cx="17059534" cy="3420408"/>
        </p:xfrm>
        <a:graphic>
          <a:graphicData uri="http://schemas.openxmlformats.org/drawingml/2006/table">
            <a:tbl>
              <a:tblPr/>
              <a:tblGrid>
                <a:gridCol w="1550867"/>
                <a:gridCol w="1550867"/>
                <a:gridCol w="1550867"/>
                <a:gridCol w="1550867"/>
                <a:gridCol w="1550867"/>
                <a:gridCol w="1550867"/>
                <a:gridCol w="1550867"/>
                <a:gridCol w="1550867"/>
                <a:gridCol w="1550867"/>
                <a:gridCol w="1550867"/>
                <a:gridCol w="1550867"/>
              </a:tblGrid>
              <a:tr h="5700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FDFDFD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Model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2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FDFDFD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Epochs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2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FDFDFD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Train_bg_iou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2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FDFDFD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Train_wetland_iou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2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FDFDFD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Train_mean_iou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2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FDFDFD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Val_bg_iou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2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FDFDFD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Val_wetland_iou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2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FDFDFD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Val_mean_iou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2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FDFDFD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Test_bg_iou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2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FDFDFD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Test_wetland_iou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2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FDFDFD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Test_mean_iou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216"/>
                    </a:solidFill>
                  </a:tcPr>
                </a:tc>
              </a:tr>
              <a:tr h="5700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DeepLabV3plus_FT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68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97.8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42.6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70.2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C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97.49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8.29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52.89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C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95.4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10.02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52.71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CE"/>
                    </a:solidFill>
                  </a:tcPr>
                </a:tc>
              </a:tr>
              <a:tr h="5700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Unet_FT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88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99.31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76.4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87.85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C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97.9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6.71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52.31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C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96.25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5.34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50.8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CE"/>
                    </a:solidFill>
                  </a:tcPr>
                </a:tc>
              </a:tr>
              <a:tr h="5700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DeepLabV3plus_TL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33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89.03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16.59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52.81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C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87.15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3.23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45.19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C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86.7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12.04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49.37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CE"/>
                    </a:solidFill>
                  </a:tcPr>
                </a:tc>
              </a:tr>
              <a:tr h="5700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Unet_TL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28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87.79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16.3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52.05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C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85.13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3.03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44.08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C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84.73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11.53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48.13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CE"/>
                    </a:solidFill>
                  </a:tcPr>
                </a:tc>
              </a:tr>
              <a:tr h="5700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SmallUNet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30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86.5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19.02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52.76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C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93.97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1.71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47.84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C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81.53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12.17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80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46.85</a:t>
                      </a:r>
                      <a:endParaRPr lang="en-US" sz="1100"/>
                    </a:p>
                  </a:txBody>
                  <a:tcPr marL="57150" marR="57150" marT="57150" marB="571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CE"/>
                    </a:solidFill>
                  </a:tcPr>
                </a:tc>
              </a:tr>
            </a:tbl>
          </a:graphicData>
        </a:graphic>
      </p:graphicFrame>
      <p:sp>
        <p:nvSpPr>
          <p:cNvPr name="TextBox 25" id="25"/>
          <p:cNvSpPr txBox="true"/>
          <p:nvPr/>
        </p:nvSpPr>
        <p:spPr>
          <a:xfrm rot="0">
            <a:off x="3205123" y="964757"/>
            <a:ext cx="11877754" cy="828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9"/>
              </a:lnSpc>
            </a:pPr>
            <a:r>
              <a:rPr lang="en-US" b="true" sz="5149">
                <a:solidFill>
                  <a:srgbClr val="2B2B2B"/>
                </a:solidFill>
                <a:latin typeface="Telegraf 1 Bold"/>
                <a:ea typeface="Telegraf 1 Bold"/>
                <a:cs typeface="Telegraf 1 Bold"/>
                <a:sym typeface="Telegraf 1 Bold"/>
              </a:rPr>
              <a:t>RESULTS - IMAGE SEGMENTATION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794112" y="9572625"/>
            <a:ext cx="201441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i="true" b="true">
                <a:solidFill>
                  <a:srgbClr val="2B2B2B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FT -  Finetuned</a:t>
            </a:r>
          </a:p>
          <a:p>
            <a:pPr algn="l">
              <a:lnSpc>
                <a:spcPts val="1800"/>
              </a:lnSpc>
              <a:spcBef>
                <a:spcPct val="0"/>
              </a:spcBef>
            </a:pPr>
            <a:r>
              <a:rPr lang="en-US" b="true" sz="1500" i="true">
                <a:solidFill>
                  <a:srgbClr val="2B2B2B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TL- Transfer learning</a:t>
            </a:r>
          </a:p>
        </p:txBody>
      </p:sp>
    </p:spTree>
  </p:cSld>
  <p:clrMapOvr>
    <a:masterClrMapping/>
  </p:clrMapOvr>
  <p:transition spd="fast">
    <p:wipe dir="l"/>
  </p:transition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4243567" y="2884710"/>
            <a:ext cx="7816424" cy="272442"/>
            <a:chOff x="0" y="0"/>
            <a:chExt cx="2058647" cy="71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8647" cy="71754"/>
            </a:xfrm>
            <a:custGeom>
              <a:avLst/>
              <a:gdLst/>
              <a:ahLst/>
              <a:cxnLst/>
              <a:rect r="r" b="b" t="t" l="l"/>
              <a:pathLst>
                <a:path h="71754" w="2058647">
                  <a:moveTo>
                    <a:pt x="0" y="0"/>
                  </a:moveTo>
                  <a:lnTo>
                    <a:pt x="2058647" y="0"/>
                  </a:lnTo>
                  <a:lnTo>
                    <a:pt x="2058647" y="71754"/>
                  </a:lnTo>
                  <a:lnTo>
                    <a:pt x="0" y="71754"/>
                  </a:lnTo>
                  <a:close/>
                </a:path>
              </a:pathLst>
            </a:custGeom>
            <a:solidFill>
              <a:srgbClr val="3052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058647" cy="71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-2988315" y="8131815"/>
            <a:ext cx="6249073" cy="272442"/>
            <a:chOff x="0" y="0"/>
            <a:chExt cx="1645846" cy="717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45846" cy="71754"/>
            </a:xfrm>
            <a:custGeom>
              <a:avLst/>
              <a:gdLst/>
              <a:ahLst/>
              <a:cxnLst/>
              <a:rect r="r" b="b" t="t" l="l"/>
              <a:pathLst>
                <a:path h="71754" w="1645846">
                  <a:moveTo>
                    <a:pt x="0" y="0"/>
                  </a:moveTo>
                  <a:lnTo>
                    <a:pt x="1645846" y="0"/>
                  </a:lnTo>
                  <a:lnTo>
                    <a:pt x="1645846" y="71754"/>
                  </a:lnTo>
                  <a:lnTo>
                    <a:pt x="0" y="71754"/>
                  </a:lnTo>
                  <a:close/>
                </a:path>
              </a:pathLst>
            </a:custGeom>
            <a:solidFill>
              <a:srgbClr val="5899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645846" cy="71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0" y="0"/>
            <a:ext cx="7884316" cy="10287000"/>
          </a:xfrm>
          <a:prstGeom prst="rect">
            <a:avLst/>
          </a:prstGeom>
          <a:solidFill>
            <a:srgbClr val="73B43D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1214910" y="4292235"/>
            <a:ext cx="5435446" cy="1693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88"/>
              </a:lnSpc>
            </a:pPr>
            <a:r>
              <a:rPr lang="en-US" b="true" sz="5807">
                <a:solidFill>
                  <a:srgbClr val="2B2B2B"/>
                </a:solidFill>
                <a:latin typeface="Telegraf 2 Bold"/>
                <a:ea typeface="Telegraf 2 Bold"/>
                <a:cs typeface="Telegraf 2 Bold"/>
                <a:sym typeface="Telegraf 2 Bold"/>
              </a:rPr>
              <a:t>KEY LIMITATIONS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9387742" y="4926627"/>
            <a:ext cx="7418719" cy="9525"/>
          </a:xfrm>
          <a:prstGeom prst="rect">
            <a:avLst/>
          </a:prstGeom>
          <a:solidFill>
            <a:srgbClr val="73B43D"/>
          </a:solidFill>
        </p:spPr>
      </p:sp>
      <p:grpSp>
        <p:nvGrpSpPr>
          <p:cNvPr name="Group 11" id="11"/>
          <p:cNvGrpSpPr/>
          <p:nvPr/>
        </p:nvGrpSpPr>
        <p:grpSpPr>
          <a:xfrm rot="0">
            <a:off x="8827291" y="486329"/>
            <a:ext cx="7791390" cy="4202173"/>
            <a:chOff x="0" y="0"/>
            <a:chExt cx="10388520" cy="560289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2487044" y="-9525"/>
              <a:ext cx="7901476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18"/>
                </a:lnSpc>
              </a:pPr>
              <a:r>
                <a:rPr lang="en-US" b="true" sz="2765">
                  <a:solidFill>
                    <a:srgbClr val="2B2B2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Data Limitations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487044" y="831490"/>
              <a:ext cx="7901476" cy="4771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89710" indent="-244855" lvl="1">
                <a:lnSpc>
                  <a:spcPts val="3175"/>
                </a:lnSpc>
                <a:buFont typeface="Arial"/>
                <a:buChar char="•"/>
              </a:pPr>
              <a:r>
                <a:rPr lang="en-US" sz="2268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Insufficient training samples for deep learning.</a:t>
              </a:r>
            </a:p>
            <a:p>
              <a:pPr algn="l" marL="489710" indent="-244855" lvl="1">
                <a:lnSpc>
                  <a:spcPts val="3175"/>
                </a:lnSpc>
                <a:buFont typeface="Arial"/>
                <a:buChar char="•"/>
              </a:pPr>
              <a:r>
                <a:rPr lang="en-US" sz="2268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Low resolution imagery (54.85m per pixel).</a:t>
              </a:r>
            </a:p>
            <a:p>
              <a:pPr algn="l" marL="489710" indent="-244855" lvl="1">
                <a:lnSpc>
                  <a:spcPts val="3175"/>
                </a:lnSpc>
                <a:buFont typeface="Arial"/>
                <a:buChar char="•"/>
              </a:pPr>
              <a:r>
                <a:rPr lang="en-US" sz="2268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Small patch sizes (62×62) incompatible with typical DL architectures.</a:t>
              </a:r>
            </a:p>
            <a:p>
              <a:pPr algn="l" marL="489710" indent="-244855" lvl="1">
                <a:lnSpc>
                  <a:spcPts val="3175"/>
                </a:lnSpc>
                <a:buFont typeface="Arial"/>
                <a:buChar char="•"/>
              </a:pPr>
              <a:r>
                <a:rPr lang="en-US" sz="2268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Need to remove cloudy patches from images, further reducing usable data.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00909"/>
              <a:ext cx="1870379" cy="1347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699"/>
                </a:lnSpc>
              </a:pPr>
              <a:r>
                <a:rPr lang="en-US" b="true" sz="6999">
                  <a:solidFill>
                    <a:srgbClr val="2B2B2B">
                      <a:alpha val="49804"/>
                    </a:srgbClr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01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827291" y="5174277"/>
            <a:ext cx="7979170" cy="4602223"/>
            <a:chOff x="0" y="0"/>
            <a:chExt cx="10638893" cy="613629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2487044" y="-9525"/>
              <a:ext cx="8151849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18"/>
                </a:lnSpc>
              </a:pPr>
              <a:r>
                <a:rPr lang="en-US" b="true" sz="2765">
                  <a:solidFill>
                    <a:srgbClr val="2B2B2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Technical Constraints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487044" y="831490"/>
              <a:ext cx="8151849" cy="5304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89710" indent="-244855" lvl="1">
                <a:lnSpc>
                  <a:spcPts val="3175"/>
                </a:lnSpc>
                <a:buFont typeface="Arial"/>
                <a:buChar char="•"/>
              </a:pPr>
              <a:r>
                <a:rPr lang="en-US" sz="2268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Pre-trained models restricted to RGB channels despite having 10 bands available.</a:t>
              </a:r>
            </a:p>
            <a:p>
              <a:pPr algn="l" marL="489710" indent="-244855" lvl="1">
                <a:lnSpc>
                  <a:spcPts val="3175"/>
                </a:lnSpc>
                <a:buFont typeface="Arial"/>
                <a:buChar char="•"/>
              </a:pPr>
              <a:r>
                <a:rPr lang="en-US" sz="2268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Cloud presence in nearly 20% of our dataset affecting feature extraction.</a:t>
              </a:r>
            </a:p>
            <a:p>
              <a:pPr algn="l" marL="489710" indent="-244855" lvl="1">
                <a:lnSpc>
                  <a:spcPts val="3175"/>
                </a:lnSpc>
                <a:buFont typeface="Arial"/>
                <a:buChar char="•"/>
              </a:pPr>
              <a:r>
                <a:rPr lang="en-US" sz="2268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Severe class imbalance making wetland detection particularly difficult.</a:t>
              </a:r>
            </a:p>
            <a:p>
              <a:pPr algn="l" marL="489710" indent="-244855" lvl="1">
                <a:lnSpc>
                  <a:spcPts val="3175"/>
                </a:lnSpc>
                <a:buFont typeface="Arial"/>
                <a:buChar char="•"/>
              </a:pPr>
              <a:r>
                <a:rPr lang="en-US" sz="2268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Absence of wetland-specific pre-trained models in the open source community.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247150"/>
              <a:ext cx="1870379" cy="1347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699"/>
                </a:lnSpc>
              </a:pPr>
              <a:r>
                <a:rPr lang="en-US" b="true" sz="6999">
                  <a:solidFill>
                    <a:srgbClr val="2B2B2B">
                      <a:alpha val="49804"/>
                    </a:srgbClr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02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27077" y="1003760"/>
            <a:ext cx="9882322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5"/>
              </a:lnSpc>
            </a:pPr>
            <a:r>
              <a:rPr lang="en-US" sz="5038" b="true">
                <a:solidFill>
                  <a:srgbClr val="2B2B2B"/>
                </a:solidFill>
                <a:latin typeface="Telegraf 1 Bold"/>
                <a:ea typeface="Telegraf 1 Bold"/>
                <a:cs typeface="Telegraf 1 Bold"/>
                <a:sym typeface="Telegraf 1 Bold"/>
              </a:rPr>
              <a:t>FUTURE DIRECTIONS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435430" y="0"/>
            <a:ext cx="6852570" cy="2571750"/>
            <a:chOff x="0" y="0"/>
            <a:chExt cx="1804792" cy="677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4792" cy="677333"/>
            </a:xfrm>
            <a:custGeom>
              <a:avLst/>
              <a:gdLst/>
              <a:ahLst/>
              <a:cxnLst/>
              <a:rect r="r" b="b" t="t" l="l"/>
              <a:pathLst>
                <a:path h="677333" w="1804792">
                  <a:moveTo>
                    <a:pt x="0" y="0"/>
                  </a:moveTo>
                  <a:lnTo>
                    <a:pt x="1804792" y="0"/>
                  </a:lnTo>
                  <a:lnTo>
                    <a:pt x="1804792" y="677333"/>
                  </a:lnTo>
                  <a:lnTo>
                    <a:pt x="0" y="677333"/>
                  </a:lnTo>
                  <a:close/>
                </a:path>
              </a:pathLst>
            </a:custGeom>
            <a:solidFill>
              <a:srgbClr val="58992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1804792" cy="677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635171" y="7853459"/>
            <a:ext cx="652829" cy="3012853"/>
            <a:chOff x="0" y="0"/>
            <a:chExt cx="171938" cy="7935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1938" cy="793509"/>
            </a:xfrm>
            <a:custGeom>
              <a:avLst/>
              <a:gdLst/>
              <a:ahLst/>
              <a:cxnLst/>
              <a:rect r="r" b="b" t="t" l="l"/>
              <a:pathLst>
                <a:path h="793509" w="171938">
                  <a:moveTo>
                    <a:pt x="0" y="0"/>
                  </a:moveTo>
                  <a:lnTo>
                    <a:pt x="171938" y="0"/>
                  </a:lnTo>
                  <a:lnTo>
                    <a:pt x="171938" y="793509"/>
                  </a:lnTo>
                  <a:lnTo>
                    <a:pt x="0" y="793509"/>
                  </a:lnTo>
                  <a:close/>
                </a:path>
              </a:pathLst>
            </a:custGeom>
            <a:solidFill>
              <a:srgbClr val="5899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171938" cy="793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635171" y="5684502"/>
            <a:ext cx="652829" cy="2168957"/>
            <a:chOff x="0" y="0"/>
            <a:chExt cx="171938" cy="5712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1938" cy="571248"/>
            </a:xfrm>
            <a:custGeom>
              <a:avLst/>
              <a:gdLst/>
              <a:ahLst/>
              <a:cxnLst/>
              <a:rect r="r" b="b" t="t" l="l"/>
              <a:pathLst>
                <a:path h="571248" w="171938">
                  <a:moveTo>
                    <a:pt x="0" y="0"/>
                  </a:moveTo>
                  <a:lnTo>
                    <a:pt x="171938" y="0"/>
                  </a:lnTo>
                  <a:lnTo>
                    <a:pt x="171938" y="571248"/>
                  </a:lnTo>
                  <a:lnTo>
                    <a:pt x="0" y="571248"/>
                  </a:lnTo>
                  <a:close/>
                </a:path>
              </a:pathLst>
            </a:custGeom>
            <a:solidFill>
              <a:srgbClr val="30521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171938" cy="571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510263" y="369665"/>
            <a:ext cx="1850334" cy="681721"/>
          </a:xfrm>
          <a:custGeom>
            <a:avLst/>
            <a:gdLst/>
            <a:ahLst/>
            <a:cxnLst/>
            <a:rect r="r" b="b" t="t" l="l"/>
            <a:pathLst>
              <a:path h="681721" w="1850334">
                <a:moveTo>
                  <a:pt x="0" y="0"/>
                </a:moveTo>
                <a:lnTo>
                  <a:pt x="1850334" y="0"/>
                </a:lnTo>
                <a:lnTo>
                  <a:pt x="1850334" y="681720"/>
                </a:lnTo>
                <a:lnTo>
                  <a:pt x="0" y="681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66331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27077" y="2571750"/>
            <a:ext cx="13904325" cy="6996201"/>
            <a:chOff x="0" y="0"/>
            <a:chExt cx="18539101" cy="9328268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79069" y="3255809"/>
              <a:ext cx="1661161" cy="1661161"/>
              <a:chOff x="0" y="0"/>
              <a:chExt cx="356226" cy="356226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56226" cy="356226"/>
              </a:xfrm>
              <a:custGeom>
                <a:avLst/>
                <a:gdLst/>
                <a:ahLst/>
                <a:cxnLst/>
                <a:rect r="r" b="b" t="t" l="l"/>
                <a:pathLst>
                  <a:path h="356226" w="356226">
                    <a:moveTo>
                      <a:pt x="0" y="0"/>
                    </a:moveTo>
                    <a:lnTo>
                      <a:pt x="356226" y="0"/>
                    </a:lnTo>
                    <a:lnTo>
                      <a:pt x="356226" y="356226"/>
                    </a:lnTo>
                    <a:lnTo>
                      <a:pt x="0" y="356226"/>
                    </a:lnTo>
                    <a:close/>
                  </a:path>
                </a:pathLst>
              </a:custGeom>
              <a:solidFill>
                <a:srgbClr val="305216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0"/>
                <a:ext cx="356226" cy="356226"/>
              </a:xfrm>
              <a:prstGeom prst="rect">
                <a:avLst/>
              </a:prstGeom>
            </p:spPr>
            <p:txBody>
              <a:bodyPr anchor="ctr" rtlCol="false" tIns="46164" lIns="46164" bIns="46164" rIns="46164"/>
              <a:lstStyle/>
              <a:p>
                <a:pPr algn="ctr">
                  <a:lnSpc>
                    <a:spcPts val="3130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158264" y="3389377"/>
              <a:ext cx="1502770" cy="1527593"/>
            </a:xfrm>
            <a:custGeom>
              <a:avLst/>
              <a:gdLst/>
              <a:ahLst/>
              <a:cxnLst/>
              <a:rect r="r" b="b" t="t" l="l"/>
              <a:pathLst>
                <a:path h="1527593" w="1502770">
                  <a:moveTo>
                    <a:pt x="0" y="0"/>
                  </a:moveTo>
                  <a:lnTo>
                    <a:pt x="1502770" y="0"/>
                  </a:lnTo>
                  <a:lnTo>
                    <a:pt x="1502770" y="1527593"/>
                  </a:lnTo>
                  <a:lnTo>
                    <a:pt x="0" y="1527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2048079" y="4048289"/>
              <a:ext cx="16264771" cy="1948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53387" indent="-226693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Enhance cloud detection with improved deep learning methods</a:t>
              </a:r>
            </a:p>
            <a:p>
              <a:pPr algn="just" marL="453387" indent="-226693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Calculate additional spectral indices and band ratios for feature enrichment</a:t>
              </a:r>
            </a:p>
            <a:p>
              <a:pPr algn="just" marL="453387" indent="-226693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Explore traditional ML models (Random Forest, SVM) as comparative baselines</a:t>
              </a:r>
            </a:p>
            <a:p>
              <a:pPr algn="just">
                <a:lnSpc>
                  <a:spcPts val="2939"/>
                </a:lnSpc>
              </a:pP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2048079" y="3057397"/>
              <a:ext cx="10849753" cy="762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844"/>
                </a:lnSpc>
              </a:pPr>
              <a:r>
                <a:rPr lang="en-US" sz="3460" b="true">
                  <a:solidFill>
                    <a:srgbClr val="2B2B2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Advanced Technical Approaches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0" y="84961"/>
              <a:ext cx="1661161" cy="1661161"/>
              <a:chOff x="0" y="0"/>
              <a:chExt cx="356226" cy="356226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56226" cy="356226"/>
              </a:xfrm>
              <a:custGeom>
                <a:avLst/>
                <a:gdLst/>
                <a:ahLst/>
                <a:cxnLst/>
                <a:rect r="r" b="b" t="t" l="l"/>
                <a:pathLst>
                  <a:path h="356226" w="356226">
                    <a:moveTo>
                      <a:pt x="0" y="0"/>
                    </a:moveTo>
                    <a:lnTo>
                      <a:pt x="356226" y="0"/>
                    </a:lnTo>
                    <a:lnTo>
                      <a:pt x="356226" y="356226"/>
                    </a:lnTo>
                    <a:lnTo>
                      <a:pt x="0" y="356226"/>
                    </a:lnTo>
                    <a:close/>
                  </a:path>
                </a:pathLst>
              </a:custGeom>
              <a:solidFill>
                <a:srgbClr val="58992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0"/>
                <a:ext cx="356226" cy="356226"/>
              </a:xfrm>
              <a:prstGeom prst="rect">
                <a:avLst/>
              </a:prstGeom>
            </p:spPr>
            <p:txBody>
              <a:bodyPr anchor="ctr" rtlCol="false" tIns="46164" lIns="46164" bIns="46164" rIns="46164"/>
              <a:lstStyle/>
              <a:p>
                <a:pPr algn="ctr">
                  <a:lnSpc>
                    <a:spcPts val="3130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79069" y="164029"/>
              <a:ext cx="1503024" cy="1503024"/>
            </a:xfrm>
            <a:custGeom>
              <a:avLst/>
              <a:gdLst/>
              <a:ahLst/>
              <a:cxnLst/>
              <a:rect r="r" b="b" t="t" l="l"/>
              <a:pathLst>
                <a:path h="1503024" w="1503024">
                  <a:moveTo>
                    <a:pt x="0" y="0"/>
                  </a:moveTo>
                  <a:lnTo>
                    <a:pt x="1503023" y="0"/>
                  </a:lnTo>
                  <a:lnTo>
                    <a:pt x="1503023" y="1503024"/>
                  </a:lnTo>
                  <a:lnTo>
                    <a:pt x="0" y="15030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2035379" y="788541"/>
              <a:ext cx="16503721" cy="1948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53387" indent="-226693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Collect 1000+ higher resolution Sentinel-2 patches with complete metadata</a:t>
              </a:r>
            </a:p>
            <a:p>
              <a:pPr algn="just" marL="453387" indent="-226693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Ensure image dimensions divisible by 8/32/64/128/256/512 for architecture compatibility</a:t>
              </a:r>
            </a:p>
            <a:p>
              <a:pPr algn="just" marL="453387" indent="-226693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Address class imbalance through targeted augmentation techniques</a:t>
              </a:r>
            </a:p>
            <a:p>
              <a:pPr algn="just">
                <a:lnSpc>
                  <a:spcPts val="2939"/>
                </a:lnSpc>
              </a:pP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2048079" y="-66675"/>
              <a:ext cx="9625893" cy="762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844"/>
                </a:lnSpc>
              </a:pPr>
              <a:r>
                <a:rPr lang="en-US" sz="3460" b="true">
                  <a:solidFill>
                    <a:srgbClr val="2B2B2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Higher Quality Data Acquisition</a:t>
              </a:r>
            </a:p>
          </p:txBody>
        </p:sp>
        <p:grpSp>
          <p:nvGrpSpPr>
            <p:cNvPr name="Group 26" id="26"/>
            <p:cNvGrpSpPr/>
            <p:nvPr/>
          </p:nvGrpSpPr>
          <p:grpSpPr>
            <a:xfrm rot="0">
              <a:off x="79069" y="6587607"/>
              <a:ext cx="1661161" cy="1661161"/>
              <a:chOff x="0" y="0"/>
              <a:chExt cx="356226" cy="356226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56226" cy="356226"/>
              </a:xfrm>
              <a:custGeom>
                <a:avLst/>
                <a:gdLst/>
                <a:ahLst/>
                <a:cxnLst/>
                <a:rect r="r" b="b" t="t" l="l"/>
                <a:pathLst>
                  <a:path h="356226" w="356226">
                    <a:moveTo>
                      <a:pt x="0" y="0"/>
                    </a:moveTo>
                    <a:lnTo>
                      <a:pt x="356226" y="0"/>
                    </a:lnTo>
                    <a:lnTo>
                      <a:pt x="356226" y="356226"/>
                    </a:lnTo>
                    <a:lnTo>
                      <a:pt x="0" y="356226"/>
                    </a:lnTo>
                    <a:close/>
                  </a:path>
                </a:pathLst>
              </a:custGeom>
              <a:solidFill>
                <a:srgbClr val="589920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0"/>
                <a:ext cx="356226" cy="356226"/>
              </a:xfrm>
              <a:prstGeom prst="rect">
                <a:avLst/>
              </a:prstGeom>
            </p:spPr>
            <p:txBody>
              <a:bodyPr anchor="ctr" rtlCol="false" tIns="46164" lIns="46164" bIns="46164" rIns="46164"/>
              <a:lstStyle/>
              <a:p>
                <a:pPr algn="ctr">
                  <a:lnSpc>
                    <a:spcPts val="3130"/>
                  </a:lnSpc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210551" y="6719090"/>
              <a:ext cx="1398195" cy="1398195"/>
            </a:xfrm>
            <a:custGeom>
              <a:avLst/>
              <a:gdLst/>
              <a:ahLst/>
              <a:cxnLst/>
              <a:rect r="r" b="b" t="t" l="l"/>
              <a:pathLst>
                <a:path h="1398195" w="1398195">
                  <a:moveTo>
                    <a:pt x="0" y="0"/>
                  </a:moveTo>
                  <a:lnTo>
                    <a:pt x="1398196" y="0"/>
                  </a:lnTo>
                  <a:lnTo>
                    <a:pt x="1398196" y="1398195"/>
                  </a:lnTo>
                  <a:lnTo>
                    <a:pt x="0" y="1398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2048079" y="7380087"/>
              <a:ext cx="14872353" cy="1948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53387" indent="-226693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Design architectures accepting all 12 bands (10 original + NDVI &amp; NDWI)</a:t>
              </a:r>
            </a:p>
            <a:p>
              <a:pPr algn="just" marL="453387" indent="-226693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Implement true transfer learning with final layer fine-tuning</a:t>
              </a:r>
            </a:p>
            <a:p>
              <a:pPr algn="just" marL="453387" indent="-226693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Develop specialized wetland segmentation models for open source community</a:t>
              </a:r>
            </a:p>
            <a:p>
              <a:pPr algn="just">
                <a:lnSpc>
                  <a:spcPts val="2939"/>
                </a:lnSpc>
              </a:pP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2204428" y="6317145"/>
              <a:ext cx="13983063" cy="762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844"/>
                </a:lnSpc>
              </a:pPr>
              <a:r>
                <a:rPr lang="en-US" sz="3460" b="true">
                  <a:solidFill>
                    <a:srgbClr val="2B2B2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Multi-band Architecture Development</a:t>
              </a:r>
            </a:p>
          </p:txBody>
        </p:sp>
      </p:grpSp>
    </p:spTree>
  </p:cSld>
  <p:clrMapOvr>
    <a:masterClrMapping/>
  </p:clrMapOvr>
  <p:transition spd="fast">
    <p:cover dir="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91532" y="0"/>
            <a:ext cx="1587135" cy="5044644"/>
            <a:chOff x="0" y="0"/>
            <a:chExt cx="418011" cy="13286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8011" cy="1328631"/>
            </a:xfrm>
            <a:custGeom>
              <a:avLst/>
              <a:gdLst/>
              <a:ahLst/>
              <a:cxnLst/>
              <a:rect r="r" b="b" t="t" l="l"/>
              <a:pathLst>
                <a:path h="1328631" w="418011">
                  <a:moveTo>
                    <a:pt x="0" y="0"/>
                  </a:moveTo>
                  <a:lnTo>
                    <a:pt x="418011" y="0"/>
                  </a:lnTo>
                  <a:lnTo>
                    <a:pt x="418011" y="1328631"/>
                  </a:lnTo>
                  <a:lnTo>
                    <a:pt x="0" y="1328631"/>
                  </a:lnTo>
                  <a:close/>
                </a:path>
              </a:pathLst>
            </a:custGeom>
            <a:solidFill>
              <a:srgbClr val="3052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18011" cy="1328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5235144"/>
            <a:ext cx="1769205" cy="2850311"/>
            <a:chOff x="0" y="0"/>
            <a:chExt cx="465963" cy="7506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5963" cy="750699"/>
            </a:xfrm>
            <a:custGeom>
              <a:avLst/>
              <a:gdLst/>
              <a:ahLst/>
              <a:cxnLst/>
              <a:rect r="r" b="b" t="t" l="l"/>
              <a:pathLst>
                <a:path h="750699" w="465963">
                  <a:moveTo>
                    <a:pt x="0" y="0"/>
                  </a:moveTo>
                  <a:lnTo>
                    <a:pt x="465963" y="0"/>
                  </a:lnTo>
                  <a:lnTo>
                    <a:pt x="465963" y="750699"/>
                  </a:lnTo>
                  <a:lnTo>
                    <a:pt x="0" y="750699"/>
                  </a:lnTo>
                  <a:close/>
                </a:path>
              </a:pathLst>
            </a:custGeom>
            <a:solidFill>
              <a:srgbClr val="5899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465963" cy="7506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7550989"/>
            <a:ext cx="1769205" cy="2850311"/>
            <a:chOff x="0" y="0"/>
            <a:chExt cx="465963" cy="75069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65963" cy="750699"/>
            </a:xfrm>
            <a:custGeom>
              <a:avLst/>
              <a:gdLst/>
              <a:ahLst/>
              <a:cxnLst/>
              <a:rect r="r" b="b" t="t" l="l"/>
              <a:pathLst>
                <a:path h="750699" w="465963">
                  <a:moveTo>
                    <a:pt x="0" y="0"/>
                  </a:moveTo>
                  <a:lnTo>
                    <a:pt x="465963" y="0"/>
                  </a:lnTo>
                  <a:lnTo>
                    <a:pt x="465963" y="750699"/>
                  </a:lnTo>
                  <a:lnTo>
                    <a:pt x="0" y="750699"/>
                  </a:lnTo>
                  <a:close/>
                </a:path>
              </a:pathLst>
            </a:custGeom>
            <a:solidFill>
              <a:srgbClr val="30521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465963" cy="7506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998164" y="5235144"/>
            <a:ext cx="5480504" cy="5246370"/>
            <a:chOff x="0" y="0"/>
            <a:chExt cx="849073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49073" cy="812800"/>
            </a:xfrm>
            <a:custGeom>
              <a:avLst/>
              <a:gdLst/>
              <a:ahLst/>
              <a:cxnLst/>
              <a:rect r="r" b="b" t="t" l="l"/>
              <a:pathLst>
                <a:path h="812800" w="849073">
                  <a:moveTo>
                    <a:pt x="0" y="0"/>
                  </a:moveTo>
                  <a:lnTo>
                    <a:pt x="849073" y="0"/>
                  </a:lnTo>
                  <a:lnTo>
                    <a:pt x="849073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21840" t="0" r="-2184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0" y="0"/>
            <a:ext cx="5708023" cy="5044644"/>
            <a:chOff x="0" y="0"/>
            <a:chExt cx="919685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19685" cy="812800"/>
            </a:xfrm>
            <a:custGeom>
              <a:avLst/>
              <a:gdLst/>
              <a:ahLst/>
              <a:cxnLst/>
              <a:rect r="r" b="b" t="t" l="l"/>
              <a:pathLst>
                <a:path h="812800" w="919685">
                  <a:moveTo>
                    <a:pt x="0" y="0"/>
                  </a:moveTo>
                  <a:lnTo>
                    <a:pt x="919685" y="0"/>
                  </a:lnTo>
                  <a:lnTo>
                    <a:pt x="91968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17722" t="0" r="-17722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645845" y="4169483"/>
            <a:ext cx="8778789" cy="1750321"/>
            <a:chOff x="0" y="0"/>
            <a:chExt cx="11705052" cy="2333762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38060" y="2082256"/>
              <a:ext cx="5519468" cy="251505"/>
              <a:chOff x="0" y="0"/>
              <a:chExt cx="929179" cy="4234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929179" cy="42340"/>
              </a:xfrm>
              <a:custGeom>
                <a:avLst/>
                <a:gdLst/>
                <a:ahLst/>
                <a:cxnLst/>
                <a:rect r="r" b="b" t="t" l="l"/>
                <a:pathLst>
                  <a:path h="42340" w="929179">
                    <a:moveTo>
                      <a:pt x="5611" y="0"/>
                    </a:moveTo>
                    <a:lnTo>
                      <a:pt x="923568" y="0"/>
                    </a:lnTo>
                    <a:cubicBezTo>
                      <a:pt x="925056" y="0"/>
                      <a:pt x="926483" y="591"/>
                      <a:pt x="927536" y="1643"/>
                    </a:cubicBezTo>
                    <a:cubicBezTo>
                      <a:pt x="928588" y="2696"/>
                      <a:pt x="929179" y="4123"/>
                      <a:pt x="929179" y="5611"/>
                    </a:cubicBezTo>
                    <a:lnTo>
                      <a:pt x="929179" y="36729"/>
                    </a:lnTo>
                    <a:cubicBezTo>
                      <a:pt x="929179" y="38217"/>
                      <a:pt x="928588" y="39644"/>
                      <a:pt x="927536" y="40697"/>
                    </a:cubicBezTo>
                    <a:cubicBezTo>
                      <a:pt x="926483" y="41749"/>
                      <a:pt x="925056" y="42340"/>
                      <a:pt x="923568" y="42340"/>
                    </a:cubicBezTo>
                    <a:lnTo>
                      <a:pt x="5611" y="42340"/>
                    </a:lnTo>
                    <a:cubicBezTo>
                      <a:pt x="4123" y="42340"/>
                      <a:pt x="2696" y="41749"/>
                      <a:pt x="1643" y="40697"/>
                    </a:cubicBezTo>
                    <a:cubicBezTo>
                      <a:pt x="591" y="39644"/>
                      <a:pt x="0" y="38217"/>
                      <a:pt x="0" y="36729"/>
                    </a:cubicBezTo>
                    <a:lnTo>
                      <a:pt x="0" y="5611"/>
                    </a:lnTo>
                    <a:cubicBezTo>
                      <a:pt x="0" y="4123"/>
                      <a:pt x="591" y="2696"/>
                      <a:pt x="1643" y="1643"/>
                    </a:cubicBezTo>
                    <a:cubicBezTo>
                      <a:pt x="2696" y="591"/>
                      <a:pt x="4123" y="0"/>
                      <a:pt x="5611" y="0"/>
                    </a:cubicBezTo>
                    <a:close/>
                  </a:path>
                </a:pathLst>
              </a:custGeom>
              <a:solidFill>
                <a:srgbClr val="305216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929179" cy="80440"/>
              </a:xfrm>
              <a:prstGeom prst="rect">
                <a:avLst/>
              </a:prstGeom>
            </p:spPr>
            <p:txBody>
              <a:bodyPr anchor="ctr" rtlCol="false" tIns="59607" lIns="59607" bIns="59607" rIns="59607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3423899" y="2082256"/>
              <a:ext cx="6613028" cy="251505"/>
              <a:chOff x="0" y="0"/>
              <a:chExt cx="1113275" cy="4234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113275" cy="42340"/>
              </a:xfrm>
              <a:custGeom>
                <a:avLst/>
                <a:gdLst/>
                <a:ahLst/>
                <a:cxnLst/>
                <a:rect r="r" b="b" t="t" l="l"/>
                <a:pathLst>
                  <a:path h="42340" w="1113275">
                    <a:moveTo>
                      <a:pt x="4683" y="0"/>
                    </a:moveTo>
                    <a:lnTo>
                      <a:pt x="1108592" y="0"/>
                    </a:lnTo>
                    <a:cubicBezTo>
                      <a:pt x="1109834" y="0"/>
                      <a:pt x="1111025" y="493"/>
                      <a:pt x="1111904" y="1372"/>
                    </a:cubicBezTo>
                    <a:cubicBezTo>
                      <a:pt x="1112782" y="2250"/>
                      <a:pt x="1113275" y="3441"/>
                      <a:pt x="1113275" y="4683"/>
                    </a:cubicBezTo>
                    <a:lnTo>
                      <a:pt x="1113275" y="37657"/>
                    </a:lnTo>
                    <a:cubicBezTo>
                      <a:pt x="1113275" y="38899"/>
                      <a:pt x="1112782" y="40090"/>
                      <a:pt x="1111904" y="40968"/>
                    </a:cubicBezTo>
                    <a:cubicBezTo>
                      <a:pt x="1111025" y="41846"/>
                      <a:pt x="1109834" y="42340"/>
                      <a:pt x="1108592" y="42340"/>
                    </a:cubicBezTo>
                    <a:lnTo>
                      <a:pt x="4683" y="42340"/>
                    </a:lnTo>
                    <a:cubicBezTo>
                      <a:pt x="2097" y="42340"/>
                      <a:pt x="0" y="40243"/>
                      <a:pt x="0" y="37657"/>
                    </a:cubicBezTo>
                    <a:lnTo>
                      <a:pt x="0" y="4683"/>
                    </a:lnTo>
                    <a:cubicBezTo>
                      <a:pt x="0" y="3441"/>
                      <a:pt x="493" y="2250"/>
                      <a:pt x="1372" y="1372"/>
                    </a:cubicBezTo>
                    <a:cubicBezTo>
                      <a:pt x="2250" y="493"/>
                      <a:pt x="3441" y="0"/>
                      <a:pt x="4683" y="0"/>
                    </a:cubicBezTo>
                    <a:close/>
                  </a:path>
                </a:pathLst>
              </a:custGeom>
              <a:solidFill>
                <a:srgbClr val="58992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1113275" cy="80440"/>
              </a:xfrm>
              <a:prstGeom prst="rect">
                <a:avLst/>
              </a:prstGeom>
            </p:spPr>
            <p:txBody>
              <a:bodyPr anchor="ctr" rtlCol="false" tIns="59607" lIns="59607" bIns="59607" rIns="59607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0" y="-85725"/>
              <a:ext cx="11705052" cy="15961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40"/>
                </a:lnSpc>
              </a:pPr>
              <a:r>
                <a:rPr lang="en-US" sz="7450" b="true">
                  <a:solidFill>
                    <a:srgbClr val="2B2B2B"/>
                  </a:solidFill>
                  <a:latin typeface="Telegraf 1 Bold"/>
                  <a:ea typeface="Telegraf 1 Bold"/>
                  <a:cs typeface="Telegraf 1 Bold"/>
                  <a:sym typeface="Telegraf 1 Bold"/>
                </a:rPr>
                <a:t>THANK YOU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6560058" y="869314"/>
            <a:ext cx="2151907" cy="792830"/>
          </a:xfrm>
          <a:custGeom>
            <a:avLst/>
            <a:gdLst/>
            <a:ahLst/>
            <a:cxnLst/>
            <a:rect r="r" b="b" t="t" l="l"/>
            <a:pathLst>
              <a:path h="792830" w="2151907">
                <a:moveTo>
                  <a:pt x="0" y="0"/>
                </a:moveTo>
                <a:lnTo>
                  <a:pt x="2151906" y="0"/>
                </a:lnTo>
                <a:lnTo>
                  <a:pt x="2151906" y="792829"/>
                </a:lnTo>
                <a:lnTo>
                  <a:pt x="0" y="792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166331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7659642" y="323933"/>
            <a:ext cx="6138568" cy="1090762"/>
            <a:chOff x="0" y="0"/>
            <a:chExt cx="8184757" cy="145434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692014" y="330905"/>
              <a:ext cx="4558421" cy="805944"/>
            </a:xfrm>
            <a:custGeom>
              <a:avLst/>
              <a:gdLst/>
              <a:ahLst/>
              <a:cxnLst/>
              <a:rect r="r" b="b" t="t" l="l"/>
              <a:pathLst>
                <a:path h="805944" w="4558421">
                  <a:moveTo>
                    <a:pt x="0" y="0"/>
                  </a:moveTo>
                  <a:lnTo>
                    <a:pt x="4558421" y="0"/>
                  </a:lnTo>
                  <a:lnTo>
                    <a:pt x="4558421" y="805944"/>
                  </a:lnTo>
                  <a:lnTo>
                    <a:pt x="0" y="805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456924" cy="1454349"/>
            </a:xfrm>
            <a:custGeom>
              <a:avLst/>
              <a:gdLst/>
              <a:ahLst/>
              <a:cxnLst/>
              <a:rect r="r" b="b" t="t" l="l"/>
              <a:pathLst>
                <a:path h="1454349" w="1456924">
                  <a:moveTo>
                    <a:pt x="0" y="0"/>
                  </a:moveTo>
                  <a:lnTo>
                    <a:pt x="1456924" y="0"/>
                  </a:lnTo>
                  <a:lnTo>
                    <a:pt x="1456924" y="1454349"/>
                  </a:lnTo>
                  <a:lnTo>
                    <a:pt x="0" y="1454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6250435" y="458686"/>
              <a:ext cx="1934321" cy="818814"/>
            </a:xfrm>
            <a:custGeom>
              <a:avLst/>
              <a:gdLst/>
              <a:ahLst/>
              <a:cxnLst/>
              <a:rect r="r" b="b" t="t" l="l"/>
              <a:pathLst>
                <a:path h="818814" w="1934321">
                  <a:moveTo>
                    <a:pt x="0" y="0"/>
                  </a:moveTo>
                  <a:lnTo>
                    <a:pt x="1934322" y="0"/>
                  </a:lnTo>
                  <a:lnTo>
                    <a:pt x="1934322" y="818814"/>
                  </a:lnTo>
                  <a:lnTo>
                    <a:pt x="0" y="818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74528" r="0" b="-61706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27077" y="1171583"/>
            <a:ext cx="9882322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5"/>
              </a:lnSpc>
            </a:pPr>
            <a:r>
              <a:rPr lang="en-US" sz="5038" b="true">
                <a:solidFill>
                  <a:srgbClr val="2B2B2B"/>
                </a:solidFill>
                <a:latin typeface="Telegraf 1 Bold"/>
                <a:ea typeface="Telegraf 1 Bold"/>
                <a:cs typeface="Telegraf 1 Bold"/>
                <a:sym typeface="Telegraf 1 Bold"/>
              </a:rPr>
              <a:t>WHY WETLANDS MATTER？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435430" y="0"/>
            <a:ext cx="6852570" cy="2571750"/>
            <a:chOff x="0" y="0"/>
            <a:chExt cx="1804792" cy="677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4792" cy="677333"/>
            </a:xfrm>
            <a:custGeom>
              <a:avLst/>
              <a:gdLst/>
              <a:ahLst/>
              <a:cxnLst/>
              <a:rect r="r" b="b" t="t" l="l"/>
              <a:pathLst>
                <a:path h="677333" w="1804792">
                  <a:moveTo>
                    <a:pt x="0" y="0"/>
                  </a:moveTo>
                  <a:lnTo>
                    <a:pt x="1804792" y="0"/>
                  </a:lnTo>
                  <a:lnTo>
                    <a:pt x="1804792" y="677333"/>
                  </a:lnTo>
                  <a:lnTo>
                    <a:pt x="0" y="677333"/>
                  </a:lnTo>
                  <a:close/>
                </a:path>
              </a:pathLst>
            </a:custGeom>
            <a:solidFill>
              <a:srgbClr val="58992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1804792" cy="677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435430" y="1385766"/>
            <a:ext cx="6199742" cy="4038376"/>
            <a:chOff x="0" y="0"/>
            <a:chExt cx="823980" cy="5367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3980" cy="536723"/>
            </a:xfrm>
            <a:custGeom>
              <a:avLst/>
              <a:gdLst/>
              <a:ahLst/>
              <a:cxnLst/>
              <a:rect r="r" b="b" t="t" l="l"/>
              <a:pathLst>
                <a:path h="536723" w="823980">
                  <a:moveTo>
                    <a:pt x="0" y="0"/>
                  </a:moveTo>
                  <a:lnTo>
                    <a:pt x="823980" y="0"/>
                  </a:lnTo>
                  <a:lnTo>
                    <a:pt x="823980" y="536723"/>
                  </a:lnTo>
                  <a:lnTo>
                    <a:pt x="0" y="536723"/>
                  </a:lnTo>
                  <a:close/>
                </a:path>
              </a:pathLst>
            </a:custGeom>
            <a:blipFill>
              <a:blip r:embed="rId2"/>
              <a:stretch>
                <a:fillRect l="0" t="-1237" r="0" b="-123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5430" y="5684502"/>
            <a:ext cx="6199742" cy="4038376"/>
            <a:chOff x="0" y="0"/>
            <a:chExt cx="823980" cy="5367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23980" cy="536723"/>
            </a:xfrm>
            <a:custGeom>
              <a:avLst/>
              <a:gdLst/>
              <a:ahLst/>
              <a:cxnLst/>
              <a:rect r="r" b="b" t="t" l="l"/>
              <a:pathLst>
                <a:path h="536723" w="823980">
                  <a:moveTo>
                    <a:pt x="0" y="0"/>
                  </a:moveTo>
                  <a:lnTo>
                    <a:pt x="823980" y="0"/>
                  </a:lnTo>
                  <a:lnTo>
                    <a:pt x="823980" y="536723"/>
                  </a:lnTo>
                  <a:lnTo>
                    <a:pt x="0" y="536723"/>
                  </a:lnTo>
                  <a:close/>
                </a:path>
              </a:pathLst>
            </a:custGeom>
            <a:blipFill>
              <a:blip r:embed="rId3"/>
              <a:stretch>
                <a:fillRect l="0" t="-1141" r="0" b="-114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635171" y="7853459"/>
            <a:ext cx="652829" cy="3012853"/>
            <a:chOff x="0" y="0"/>
            <a:chExt cx="171938" cy="79350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1938" cy="793509"/>
            </a:xfrm>
            <a:custGeom>
              <a:avLst/>
              <a:gdLst/>
              <a:ahLst/>
              <a:cxnLst/>
              <a:rect r="r" b="b" t="t" l="l"/>
              <a:pathLst>
                <a:path h="793509" w="171938">
                  <a:moveTo>
                    <a:pt x="0" y="0"/>
                  </a:moveTo>
                  <a:lnTo>
                    <a:pt x="171938" y="0"/>
                  </a:lnTo>
                  <a:lnTo>
                    <a:pt x="171938" y="793509"/>
                  </a:lnTo>
                  <a:lnTo>
                    <a:pt x="0" y="793509"/>
                  </a:lnTo>
                  <a:close/>
                </a:path>
              </a:pathLst>
            </a:custGeom>
            <a:solidFill>
              <a:srgbClr val="58992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171938" cy="793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635171" y="5684502"/>
            <a:ext cx="652829" cy="2168957"/>
            <a:chOff x="0" y="0"/>
            <a:chExt cx="171938" cy="5712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1938" cy="571248"/>
            </a:xfrm>
            <a:custGeom>
              <a:avLst/>
              <a:gdLst/>
              <a:ahLst/>
              <a:cxnLst/>
              <a:rect r="r" b="b" t="t" l="l"/>
              <a:pathLst>
                <a:path h="571248" w="171938">
                  <a:moveTo>
                    <a:pt x="0" y="0"/>
                  </a:moveTo>
                  <a:lnTo>
                    <a:pt x="171938" y="0"/>
                  </a:lnTo>
                  <a:lnTo>
                    <a:pt x="171938" y="571248"/>
                  </a:lnTo>
                  <a:lnTo>
                    <a:pt x="0" y="571248"/>
                  </a:lnTo>
                  <a:close/>
                </a:path>
              </a:pathLst>
            </a:custGeom>
            <a:solidFill>
              <a:srgbClr val="30521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171938" cy="571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5145837"/>
            <a:ext cx="9481563" cy="1681066"/>
            <a:chOff x="0" y="0"/>
            <a:chExt cx="12642084" cy="2241422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84961"/>
              <a:ext cx="1661161" cy="1661161"/>
              <a:chOff x="0" y="0"/>
              <a:chExt cx="356226" cy="356226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356226" cy="356226"/>
              </a:xfrm>
              <a:custGeom>
                <a:avLst/>
                <a:gdLst/>
                <a:ahLst/>
                <a:cxnLst/>
                <a:rect r="r" b="b" t="t" l="l"/>
                <a:pathLst>
                  <a:path h="356226" w="356226">
                    <a:moveTo>
                      <a:pt x="0" y="0"/>
                    </a:moveTo>
                    <a:lnTo>
                      <a:pt x="356226" y="0"/>
                    </a:lnTo>
                    <a:lnTo>
                      <a:pt x="356226" y="356226"/>
                    </a:lnTo>
                    <a:lnTo>
                      <a:pt x="0" y="356226"/>
                    </a:lnTo>
                    <a:close/>
                  </a:path>
                </a:pathLst>
              </a:custGeom>
              <a:solidFill>
                <a:srgbClr val="58992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0"/>
                <a:ext cx="356226" cy="356226"/>
              </a:xfrm>
              <a:prstGeom prst="rect">
                <a:avLst/>
              </a:prstGeom>
            </p:spPr>
            <p:txBody>
              <a:bodyPr anchor="ctr" rtlCol="false" tIns="46164" lIns="46164" bIns="46164" rIns="46164"/>
              <a:lstStyle/>
              <a:p>
                <a:pPr algn="ctr">
                  <a:lnSpc>
                    <a:spcPts val="3130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175699" y="459917"/>
              <a:ext cx="1335162" cy="911248"/>
            </a:xfrm>
            <a:custGeom>
              <a:avLst/>
              <a:gdLst/>
              <a:ahLst/>
              <a:cxnLst/>
              <a:rect r="r" b="b" t="t" l="l"/>
              <a:pathLst>
                <a:path h="911248" w="1335162">
                  <a:moveTo>
                    <a:pt x="0" y="0"/>
                  </a:moveTo>
                  <a:lnTo>
                    <a:pt x="1335163" y="0"/>
                  </a:lnTo>
                  <a:lnTo>
                    <a:pt x="1335163" y="911248"/>
                  </a:lnTo>
                  <a:lnTo>
                    <a:pt x="0" y="911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2035379" y="788541"/>
              <a:ext cx="10606704" cy="14528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939"/>
                </a:lnSpc>
              </a:pPr>
              <a:r>
                <a:rPr lang="en-US" sz="2099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Wetlands only make up about 5–8% of the Earth’s land, they hold between 20–30% of the planet’s total soil carbon.</a:t>
              </a:r>
            </a:p>
            <a:p>
              <a:pPr algn="just">
                <a:lnSpc>
                  <a:spcPts val="2939"/>
                </a:lnSpc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2048079" y="-66675"/>
              <a:ext cx="9625893" cy="15750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844"/>
                </a:lnSpc>
              </a:pPr>
              <a:r>
                <a:rPr lang="en-US" sz="3460" b="true">
                  <a:solidFill>
                    <a:srgbClr val="2B2B2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Carbon storage</a:t>
              </a:r>
            </a:p>
            <a:p>
              <a:pPr algn="just">
                <a:lnSpc>
                  <a:spcPts val="4844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8700" y="2721821"/>
            <a:ext cx="9481563" cy="1681066"/>
            <a:chOff x="0" y="0"/>
            <a:chExt cx="12642084" cy="2241422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84961"/>
              <a:ext cx="1661161" cy="1661161"/>
              <a:chOff x="0" y="0"/>
              <a:chExt cx="356226" cy="356226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56226" cy="356226"/>
              </a:xfrm>
              <a:custGeom>
                <a:avLst/>
                <a:gdLst/>
                <a:ahLst/>
                <a:cxnLst/>
                <a:rect r="r" b="b" t="t" l="l"/>
                <a:pathLst>
                  <a:path h="356226" w="356226">
                    <a:moveTo>
                      <a:pt x="0" y="0"/>
                    </a:moveTo>
                    <a:lnTo>
                      <a:pt x="356226" y="0"/>
                    </a:lnTo>
                    <a:lnTo>
                      <a:pt x="356226" y="356226"/>
                    </a:lnTo>
                    <a:lnTo>
                      <a:pt x="0" y="356226"/>
                    </a:lnTo>
                    <a:close/>
                  </a:path>
                </a:pathLst>
              </a:custGeom>
              <a:solidFill>
                <a:srgbClr val="305216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0"/>
                <a:ext cx="356226" cy="356226"/>
              </a:xfrm>
              <a:prstGeom prst="rect">
                <a:avLst/>
              </a:prstGeom>
            </p:spPr>
            <p:txBody>
              <a:bodyPr anchor="ctr" rtlCol="false" tIns="46164" lIns="46164" bIns="46164" rIns="46164"/>
              <a:lstStyle/>
              <a:p>
                <a:pPr algn="ctr">
                  <a:lnSpc>
                    <a:spcPts val="3130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427880" y="306897"/>
              <a:ext cx="830800" cy="1217290"/>
            </a:xfrm>
            <a:custGeom>
              <a:avLst/>
              <a:gdLst/>
              <a:ahLst/>
              <a:cxnLst/>
              <a:rect r="r" b="b" t="t" l="l"/>
              <a:pathLst>
                <a:path h="1217290" w="830800">
                  <a:moveTo>
                    <a:pt x="0" y="0"/>
                  </a:moveTo>
                  <a:lnTo>
                    <a:pt x="830801" y="0"/>
                  </a:lnTo>
                  <a:lnTo>
                    <a:pt x="830801" y="1217289"/>
                  </a:lnTo>
                  <a:lnTo>
                    <a:pt x="0" y="12172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 rot="0">
              <a:off x="2035379" y="788541"/>
              <a:ext cx="10606704" cy="14528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939"/>
                </a:lnSpc>
              </a:pPr>
              <a:r>
                <a:rPr lang="en-US" sz="2099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Recharge local groundwater and prevent downstream flooding. Trap nutrient and sediment pollution, sending cleaner water downstream.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2048079" y="-66675"/>
              <a:ext cx="9625893" cy="762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844"/>
                </a:lnSpc>
              </a:pPr>
              <a:r>
                <a:rPr lang="en-US" sz="3460" b="true">
                  <a:solidFill>
                    <a:srgbClr val="2B2B2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Water Filtration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28700" y="7454780"/>
            <a:ext cx="9481563" cy="1309591"/>
            <a:chOff x="0" y="0"/>
            <a:chExt cx="12642084" cy="1746122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84961"/>
              <a:ext cx="1661161" cy="1661161"/>
              <a:chOff x="0" y="0"/>
              <a:chExt cx="356226" cy="356226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356226" cy="356226"/>
              </a:xfrm>
              <a:custGeom>
                <a:avLst/>
                <a:gdLst/>
                <a:ahLst/>
                <a:cxnLst/>
                <a:rect r="r" b="b" t="t" l="l"/>
                <a:pathLst>
                  <a:path h="356226" w="356226">
                    <a:moveTo>
                      <a:pt x="0" y="0"/>
                    </a:moveTo>
                    <a:lnTo>
                      <a:pt x="356226" y="0"/>
                    </a:lnTo>
                    <a:lnTo>
                      <a:pt x="356226" y="356226"/>
                    </a:lnTo>
                    <a:lnTo>
                      <a:pt x="0" y="356226"/>
                    </a:lnTo>
                    <a:close/>
                  </a:path>
                </a:pathLst>
              </a:custGeom>
              <a:solidFill>
                <a:srgbClr val="305216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0"/>
                <a:ext cx="356226" cy="356226"/>
              </a:xfrm>
              <a:prstGeom prst="rect">
                <a:avLst/>
              </a:prstGeom>
            </p:spPr>
            <p:txBody>
              <a:bodyPr anchor="ctr" rtlCol="false" tIns="46164" lIns="46164" bIns="46164" rIns="46164"/>
              <a:lstStyle/>
              <a:p>
                <a:pPr algn="ctr">
                  <a:lnSpc>
                    <a:spcPts val="3130"/>
                  </a:lnSpc>
                </a:pPr>
              </a:p>
            </p:txBody>
          </p:sp>
        </p:grpSp>
        <p:sp>
          <p:nvSpPr>
            <p:cNvPr name="Freeform 34" id="34"/>
            <p:cNvSpPr/>
            <p:nvPr/>
          </p:nvSpPr>
          <p:spPr>
            <a:xfrm flipH="false" flipV="false" rot="0">
              <a:off x="261255" y="330868"/>
              <a:ext cx="1138651" cy="1169346"/>
            </a:xfrm>
            <a:custGeom>
              <a:avLst/>
              <a:gdLst/>
              <a:ahLst/>
              <a:cxnLst/>
              <a:rect r="r" b="b" t="t" l="l"/>
              <a:pathLst>
                <a:path h="1169346" w="1138651">
                  <a:moveTo>
                    <a:pt x="0" y="0"/>
                  </a:moveTo>
                  <a:lnTo>
                    <a:pt x="1138651" y="0"/>
                  </a:lnTo>
                  <a:lnTo>
                    <a:pt x="1138651" y="1169346"/>
                  </a:lnTo>
                  <a:lnTo>
                    <a:pt x="0" y="1169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 rot="0">
              <a:off x="2035379" y="788541"/>
              <a:ext cx="10606704" cy="957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939"/>
                </a:lnSpc>
              </a:pPr>
              <a:r>
                <a:rPr lang="en-US" sz="2099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Wetlands cover just 7 percent of the planet but are home to 40% of the world’s biodiversity.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2048079" y="-66675"/>
              <a:ext cx="9625893" cy="762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844"/>
                </a:lnSpc>
              </a:pPr>
              <a:r>
                <a:rPr lang="en-US" sz="3460" b="true">
                  <a:solidFill>
                    <a:srgbClr val="2B2B2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Biodiversity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0510263" y="369665"/>
            <a:ext cx="1850334" cy="681721"/>
          </a:xfrm>
          <a:custGeom>
            <a:avLst/>
            <a:gdLst/>
            <a:ahLst/>
            <a:cxnLst/>
            <a:rect r="r" b="b" t="t" l="l"/>
            <a:pathLst>
              <a:path h="681721" w="1850334">
                <a:moveTo>
                  <a:pt x="0" y="0"/>
                </a:moveTo>
                <a:lnTo>
                  <a:pt x="1850334" y="0"/>
                </a:lnTo>
                <a:lnTo>
                  <a:pt x="1850334" y="681720"/>
                </a:lnTo>
                <a:lnTo>
                  <a:pt x="0" y="681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-166331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32519" y="1143737"/>
            <a:ext cx="6905605" cy="241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2"/>
              </a:lnSpc>
            </a:pPr>
            <a:r>
              <a:rPr lang="en-US" sz="5168" b="true">
                <a:solidFill>
                  <a:srgbClr val="2B2B2B"/>
                </a:solidFill>
                <a:latin typeface="Telegraf 1 Bold"/>
                <a:ea typeface="Telegraf 1 Bold"/>
                <a:cs typeface="Telegraf 1 Bold"/>
                <a:sym typeface="Telegraf 1 Bold"/>
              </a:rPr>
              <a:t>CHALLENGE &amp; PROJECT OBJECTIVES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08183" y="4453439"/>
            <a:ext cx="5786967" cy="358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2B2B2B"/>
                </a:solidFill>
                <a:latin typeface="Gotham"/>
                <a:ea typeface="Gotham"/>
                <a:cs typeface="Gotham"/>
                <a:sym typeface="Gotham"/>
              </a:rPr>
              <a:t>The main challenge is to accurately map wetlands despite the limitations of traditional fieldwork methods, which can be time-consuming and resource-intensive. This is crucial for monitoring and conservation, as knowing wetland locations helps optimize field expertise efforts and supports ecological studies.</a:t>
            </a:r>
          </a:p>
          <a:p>
            <a:pPr algn="just">
              <a:lnSpc>
                <a:spcPts val="322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-5400000">
            <a:off x="4257865" y="4384387"/>
            <a:ext cx="8060574" cy="233355"/>
            <a:chOff x="0" y="0"/>
            <a:chExt cx="2122950" cy="614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22949" cy="61460"/>
            </a:xfrm>
            <a:custGeom>
              <a:avLst/>
              <a:gdLst/>
              <a:ahLst/>
              <a:cxnLst/>
              <a:rect r="r" b="b" t="t" l="l"/>
              <a:pathLst>
                <a:path h="61460" w="2122949">
                  <a:moveTo>
                    <a:pt x="0" y="0"/>
                  </a:moveTo>
                  <a:lnTo>
                    <a:pt x="2122949" y="0"/>
                  </a:lnTo>
                  <a:lnTo>
                    <a:pt x="2122949" y="61460"/>
                  </a:lnTo>
                  <a:lnTo>
                    <a:pt x="0" y="61460"/>
                  </a:lnTo>
                  <a:close/>
                </a:path>
              </a:pathLst>
            </a:custGeom>
            <a:solidFill>
              <a:srgbClr val="58992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122950" cy="61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5400000">
            <a:off x="5908720" y="7320114"/>
            <a:ext cx="4758864" cy="233355"/>
            <a:chOff x="0" y="0"/>
            <a:chExt cx="1253363" cy="614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3363" cy="61460"/>
            </a:xfrm>
            <a:custGeom>
              <a:avLst/>
              <a:gdLst/>
              <a:ahLst/>
              <a:cxnLst/>
              <a:rect r="r" b="b" t="t" l="l"/>
              <a:pathLst>
                <a:path h="61460" w="1253363">
                  <a:moveTo>
                    <a:pt x="0" y="0"/>
                  </a:moveTo>
                  <a:lnTo>
                    <a:pt x="1253363" y="0"/>
                  </a:lnTo>
                  <a:lnTo>
                    <a:pt x="1253363" y="61460"/>
                  </a:lnTo>
                  <a:lnTo>
                    <a:pt x="0" y="61460"/>
                  </a:lnTo>
                  <a:close/>
                </a:path>
              </a:pathLst>
            </a:custGeom>
            <a:solidFill>
              <a:srgbClr val="30521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253363" cy="61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953881" y="1177082"/>
            <a:ext cx="8536897" cy="1356905"/>
            <a:chOff x="0" y="0"/>
            <a:chExt cx="11382530" cy="180920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704736" y="804214"/>
              <a:ext cx="10369157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Develop AI solution to predict wetland locations using satellite data, enhancing wetland detection capabilities.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0" y="31740"/>
              <a:ext cx="523494" cy="523494"/>
            </a:xfrm>
            <a:custGeom>
              <a:avLst/>
              <a:gdLst/>
              <a:ahLst/>
              <a:cxnLst/>
              <a:rect r="r" b="b" t="t" l="l"/>
              <a:pathLst>
                <a:path h="523494" w="523494">
                  <a:moveTo>
                    <a:pt x="0" y="0"/>
                  </a:moveTo>
                  <a:lnTo>
                    <a:pt x="523494" y="0"/>
                  </a:lnTo>
                  <a:lnTo>
                    <a:pt x="523494" y="523495"/>
                  </a:lnTo>
                  <a:lnTo>
                    <a:pt x="0" y="523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704736" y="-47625"/>
              <a:ext cx="10677794" cy="634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085"/>
                </a:lnSpc>
              </a:pPr>
              <a:r>
                <a:rPr lang="en-US" sz="2918" b="true">
                  <a:solidFill>
                    <a:srgbClr val="2B2B2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Project Goal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953881" y="3040604"/>
            <a:ext cx="8536897" cy="4424036"/>
            <a:chOff x="0" y="0"/>
            <a:chExt cx="11382530" cy="589871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523494" y="728122"/>
              <a:ext cx="10859035" cy="5170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Develop and enhance U-Net models for wetland segmentation.</a:t>
              </a:r>
            </a:p>
            <a:p>
              <a:pPr algn="just"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Explore pre-trained models from Hugging Face optimized for satellite imagery.</a:t>
              </a:r>
            </a:p>
            <a:p>
              <a:pPr algn="just"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Create effective data processing strategies to maximize limited dataset value.</a:t>
              </a:r>
            </a:p>
            <a:p>
              <a:pPr algn="just"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Develop methods for addressing cloud interference in satellite images.</a:t>
              </a:r>
            </a:p>
            <a:p>
              <a:pPr algn="just" marL="474981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Demonstrate a working prototype for wetland detection.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0" y="31740"/>
              <a:ext cx="523494" cy="523494"/>
            </a:xfrm>
            <a:custGeom>
              <a:avLst/>
              <a:gdLst/>
              <a:ahLst/>
              <a:cxnLst/>
              <a:rect r="r" b="b" t="t" l="l"/>
              <a:pathLst>
                <a:path h="523494" w="523494">
                  <a:moveTo>
                    <a:pt x="0" y="0"/>
                  </a:moveTo>
                  <a:lnTo>
                    <a:pt x="523494" y="0"/>
                  </a:lnTo>
                  <a:lnTo>
                    <a:pt x="523494" y="523495"/>
                  </a:lnTo>
                  <a:lnTo>
                    <a:pt x="0" y="523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704736" y="-47625"/>
              <a:ext cx="10677794" cy="634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085"/>
                </a:lnSpc>
              </a:pPr>
              <a:r>
                <a:rPr lang="en-US" sz="2918" b="true">
                  <a:solidFill>
                    <a:srgbClr val="2B2B2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Key Objectives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953881" y="7751184"/>
            <a:ext cx="8536897" cy="1689276"/>
            <a:chOff x="0" y="0"/>
            <a:chExt cx="11382530" cy="2252369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704736" y="726675"/>
              <a:ext cx="10369157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Create scalable, automated tools for environmental monitoring that reduce dependency on traditional field surveys and optimize conservation strategies.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0" y="31740"/>
              <a:ext cx="523494" cy="523494"/>
            </a:xfrm>
            <a:custGeom>
              <a:avLst/>
              <a:gdLst/>
              <a:ahLst/>
              <a:cxnLst/>
              <a:rect r="r" b="b" t="t" l="l"/>
              <a:pathLst>
                <a:path h="523494" w="523494">
                  <a:moveTo>
                    <a:pt x="0" y="0"/>
                  </a:moveTo>
                  <a:lnTo>
                    <a:pt x="523494" y="0"/>
                  </a:lnTo>
                  <a:lnTo>
                    <a:pt x="523494" y="523495"/>
                  </a:lnTo>
                  <a:lnTo>
                    <a:pt x="0" y="523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704736" y="-47625"/>
              <a:ext cx="10677794" cy="634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085"/>
                </a:lnSpc>
              </a:pPr>
              <a:r>
                <a:rPr lang="en-US" sz="2918" b="true">
                  <a:solidFill>
                    <a:srgbClr val="2B2B2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Expected Impact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0" y="0"/>
            <a:ext cx="750532" cy="1500649"/>
            <a:chOff x="0" y="0"/>
            <a:chExt cx="197671" cy="39523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7671" cy="395233"/>
            </a:xfrm>
            <a:custGeom>
              <a:avLst/>
              <a:gdLst/>
              <a:ahLst/>
              <a:cxnLst/>
              <a:rect r="r" b="b" t="t" l="l"/>
              <a:pathLst>
                <a:path h="395233" w="197671">
                  <a:moveTo>
                    <a:pt x="0" y="0"/>
                  </a:moveTo>
                  <a:lnTo>
                    <a:pt x="197671" y="0"/>
                  </a:lnTo>
                  <a:lnTo>
                    <a:pt x="197671" y="395233"/>
                  </a:lnTo>
                  <a:lnTo>
                    <a:pt x="0" y="395233"/>
                  </a:lnTo>
                  <a:close/>
                </a:path>
              </a:pathLst>
            </a:custGeom>
            <a:solidFill>
              <a:srgbClr val="58992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197671" cy="395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-750532" y="1177082"/>
            <a:ext cx="1501063" cy="1500649"/>
            <a:chOff x="0" y="0"/>
            <a:chExt cx="395342" cy="39523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95342" cy="395233"/>
            </a:xfrm>
            <a:custGeom>
              <a:avLst/>
              <a:gdLst/>
              <a:ahLst/>
              <a:cxnLst/>
              <a:rect r="r" b="b" t="t" l="l"/>
              <a:pathLst>
                <a:path h="395233" w="395342">
                  <a:moveTo>
                    <a:pt x="0" y="0"/>
                  </a:moveTo>
                  <a:lnTo>
                    <a:pt x="395342" y="0"/>
                  </a:lnTo>
                  <a:lnTo>
                    <a:pt x="395342" y="395233"/>
                  </a:lnTo>
                  <a:lnTo>
                    <a:pt x="0" y="395233"/>
                  </a:lnTo>
                  <a:close/>
                </a:path>
              </a:pathLst>
            </a:custGeom>
            <a:solidFill>
              <a:srgbClr val="305216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395342" cy="395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5296641" y="9873895"/>
            <a:ext cx="2991359" cy="413105"/>
            <a:chOff x="0" y="0"/>
            <a:chExt cx="787848" cy="10880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87848" cy="108801"/>
            </a:xfrm>
            <a:custGeom>
              <a:avLst/>
              <a:gdLst/>
              <a:ahLst/>
              <a:cxnLst/>
              <a:rect r="r" b="b" t="t" l="l"/>
              <a:pathLst>
                <a:path h="108801" w="787848">
                  <a:moveTo>
                    <a:pt x="0" y="0"/>
                  </a:moveTo>
                  <a:lnTo>
                    <a:pt x="787848" y="0"/>
                  </a:lnTo>
                  <a:lnTo>
                    <a:pt x="787848" y="108801"/>
                  </a:lnTo>
                  <a:lnTo>
                    <a:pt x="0" y="108801"/>
                  </a:lnTo>
                  <a:close/>
                </a:path>
              </a:pathLst>
            </a:custGeom>
            <a:solidFill>
              <a:srgbClr val="58992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787848" cy="108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0" y="9652854"/>
            <a:ext cx="2290686" cy="843960"/>
          </a:xfrm>
          <a:custGeom>
            <a:avLst/>
            <a:gdLst/>
            <a:ahLst/>
            <a:cxnLst/>
            <a:rect r="r" b="b" t="t" l="l"/>
            <a:pathLst>
              <a:path h="843960" w="2290686">
                <a:moveTo>
                  <a:pt x="0" y="0"/>
                </a:moveTo>
                <a:lnTo>
                  <a:pt x="2290686" y="0"/>
                </a:lnTo>
                <a:lnTo>
                  <a:pt x="2290686" y="843961"/>
                </a:lnTo>
                <a:lnTo>
                  <a:pt x="0" y="843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166331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56718" y="7258990"/>
            <a:ext cx="6757342" cy="1679746"/>
            <a:chOff x="0" y="0"/>
            <a:chExt cx="1779711" cy="4424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79712" cy="442402"/>
            </a:xfrm>
            <a:custGeom>
              <a:avLst/>
              <a:gdLst/>
              <a:ahLst/>
              <a:cxnLst/>
              <a:rect r="r" b="b" t="t" l="l"/>
              <a:pathLst>
                <a:path h="442402" w="1779712">
                  <a:moveTo>
                    <a:pt x="0" y="0"/>
                  </a:moveTo>
                  <a:lnTo>
                    <a:pt x="1779712" y="0"/>
                  </a:lnTo>
                  <a:lnTo>
                    <a:pt x="1779712" y="442402"/>
                  </a:lnTo>
                  <a:lnTo>
                    <a:pt x="0" y="442402"/>
                  </a:lnTo>
                  <a:close/>
                </a:path>
              </a:pathLst>
            </a:custGeom>
            <a:solidFill>
              <a:srgbClr val="5899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779711" cy="442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35389" y="0"/>
            <a:ext cx="4152611" cy="8485031"/>
            <a:chOff x="0" y="0"/>
            <a:chExt cx="1093692" cy="22347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3692" cy="2234741"/>
            </a:xfrm>
            <a:custGeom>
              <a:avLst/>
              <a:gdLst/>
              <a:ahLst/>
              <a:cxnLst/>
              <a:rect r="r" b="b" t="t" l="l"/>
              <a:pathLst>
                <a:path h="2234741" w="1093692">
                  <a:moveTo>
                    <a:pt x="0" y="0"/>
                  </a:moveTo>
                  <a:lnTo>
                    <a:pt x="1093692" y="0"/>
                  </a:lnTo>
                  <a:lnTo>
                    <a:pt x="1093692" y="2234741"/>
                  </a:lnTo>
                  <a:lnTo>
                    <a:pt x="0" y="2234741"/>
                  </a:lnTo>
                  <a:close/>
                </a:path>
              </a:pathLst>
            </a:custGeom>
            <a:solidFill>
              <a:srgbClr val="30521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093692" cy="22347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338239" y="2246798"/>
            <a:ext cx="7175820" cy="6691938"/>
            <a:chOff x="0" y="0"/>
            <a:chExt cx="1026448" cy="9572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6448" cy="957232"/>
            </a:xfrm>
            <a:custGeom>
              <a:avLst/>
              <a:gdLst/>
              <a:ahLst/>
              <a:cxnLst/>
              <a:rect r="r" b="b" t="t" l="l"/>
              <a:pathLst>
                <a:path h="957232" w="1026448">
                  <a:moveTo>
                    <a:pt x="0" y="0"/>
                  </a:moveTo>
                  <a:lnTo>
                    <a:pt x="1026448" y="0"/>
                  </a:lnTo>
                  <a:lnTo>
                    <a:pt x="1026448" y="957232"/>
                  </a:lnTo>
                  <a:lnTo>
                    <a:pt x="0" y="957232"/>
                  </a:lnTo>
                  <a:close/>
                </a:path>
              </a:pathLst>
            </a:custGeom>
            <a:blipFill>
              <a:blip r:embed="rId2"/>
              <a:stretch>
                <a:fillRect l="-100459" t="0" r="-3939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815064" y="0"/>
            <a:ext cx="7769853" cy="272442"/>
            <a:chOff x="0" y="0"/>
            <a:chExt cx="2046381" cy="7175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46381" cy="71754"/>
            </a:xfrm>
            <a:custGeom>
              <a:avLst/>
              <a:gdLst/>
              <a:ahLst/>
              <a:cxnLst/>
              <a:rect r="r" b="b" t="t" l="l"/>
              <a:pathLst>
                <a:path h="71754" w="2046381">
                  <a:moveTo>
                    <a:pt x="0" y="0"/>
                  </a:moveTo>
                  <a:lnTo>
                    <a:pt x="2046381" y="0"/>
                  </a:lnTo>
                  <a:lnTo>
                    <a:pt x="2046381" y="71754"/>
                  </a:lnTo>
                  <a:lnTo>
                    <a:pt x="0" y="71754"/>
                  </a:lnTo>
                  <a:close/>
                </a:path>
              </a:pathLst>
            </a:custGeom>
            <a:solidFill>
              <a:srgbClr val="58992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2046381" cy="71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819115" y="10005033"/>
            <a:ext cx="9468885" cy="272442"/>
            <a:chOff x="0" y="0"/>
            <a:chExt cx="2493863" cy="7175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93863" cy="71754"/>
            </a:xfrm>
            <a:custGeom>
              <a:avLst/>
              <a:gdLst/>
              <a:ahLst/>
              <a:cxnLst/>
              <a:rect r="r" b="b" t="t" l="l"/>
              <a:pathLst>
                <a:path h="71754" w="2493863">
                  <a:moveTo>
                    <a:pt x="0" y="0"/>
                  </a:moveTo>
                  <a:lnTo>
                    <a:pt x="2493863" y="0"/>
                  </a:lnTo>
                  <a:lnTo>
                    <a:pt x="2493863" y="71754"/>
                  </a:lnTo>
                  <a:lnTo>
                    <a:pt x="0" y="71754"/>
                  </a:lnTo>
                  <a:close/>
                </a:path>
              </a:pathLst>
            </a:custGeom>
            <a:solidFill>
              <a:srgbClr val="58992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2493863" cy="71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608396" y="9525"/>
            <a:ext cx="6162796" cy="272442"/>
            <a:chOff x="0" y="0"/>
            <a:chExt cx="1623123" cy="7175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23123" cy="71754"/>
            </a:xfrm>
            <a:custGeom>
              <a:avLst/>
              <a:gdLst/>
              <a:ahLst/>
              <a:cxnLst/>
              <a:rect r="r" b="b" t="t" l="l"/>
              <a:pathLst>
                <a:path h="71754" w="1623123">
                  <a:moveTo>
                    <a:pt x="0" y="0"/>
                  </a:moveTo>
                  <a:lnTo>
                    <a:pt x="1623123" y="0"/>
                  </a:lnTo>
                  <a:lnTo>
                    <a:pt x="1623123" y="71754"/>
                  </a:lnTo>
                  <a:lnTo>
                    <a:pt x="0" y="71754"/>
                  </a:lnTo>
                  <a:close/>
                </a:path>
              </a:pathLst>
            </a:custGeom>
            <a:solidFill>
              <a:srgbClr val="30521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1623123" cy="71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0" y="10005033"/>
            <a:ext cx="8819115" cy="281967"/>
            <a:chOff x="0" y="0"/>
            <a:chExt cx="2322730" cy="7426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322730" cy="74263"/>
            </a:xfrm>
            <a:custGeom>
              <a:avLst/>
              <a:gdLst/>
              <a:ahLst/>
              <a:cxnLst/>
              <a:rect r="r" b="b" t="t" l="l"/>
              <a:pathLst>
                <a:path h="74263" w="2322730">
                  <a:moveTo>
                    <a:pt x="0" y="0"/>
                  </a:moveTo>
                  <a:lnTo>
                    <a:pt x="2322730" y="0"/>
                  </a:lnTo>
                  <a:lnTo>
                    <a:pt x="2322730" y="74263"/>
                  </a:lnTo>
                  <a:lnTo>
                    <a:pt x="0" y="74263"/>
                  </a:lnTo>
                  <a:close/>
                </a:path>
              </a:pathLst>
            </a:custGeom>
            <a:solidFill>
              <a:srgbClr val="30521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2322730" cy="74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23019" y="1564382"/>
            <a:ext cx="7997104" cy="843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2"/>
              </a:lnSpc>
            </a:pPr>
            <a:r>
              <a:rPr lang="en-US" sz="5168" b="true">
                <a:solidFill>
                  <a:srgbClr val="2B2B2B"/>
                </a:solidFill>
                <a:latin typeface="Telegraf 1 Bold"/>
                <a:ea typeface="Telegraf 1 Bold"/>
                <a:cs typeface="Telegraf 1 Bold"/>
                <a:sym typeface="Telegraf 1 Bold"/>
              </a:rPr>
              <a:t>WEB APP DEMO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323019" y="2745192"/>
            <a:ext cx="7820981" cy="7396062"/>
            <a:chOff x="0" y="0"/>
            <a:chExt cx="10427975" cy="986141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23494" cy="523494"/>
            </a:xfrm>
            <a:custGeom>
              <a:avLst/>
              <a:gdLst/>
              <a:ahLst/>
              <a:cxnLst/>
              <a:rect r="r" b="b" t="t" l="l"/>
              <a:pathLst>
                <a:path h="523494" w="523494">
                  <a:moveTo>
                    <a:pt x="0" y="0"/>
                  </a:moveTo>
                  <a:lnTo>
                    <a:pt x="523494" y="0"/>
                  </a:lnTo>
                  <a:lnTo>
                    <a:pt x="523494" y="523494"/>
                  </a:lnTo>
                  <a:lnTo>
                    <a:pt x="0" y="523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704736" y="-47625"/>
              <a:ext cx="9290059" cy="634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085"/>
                </a:lnSpc>
              </a:pPr>
              <a:r>
                <a:rPr lang="en-US" b="true" sz="2918" u="sng">
                  <a:solidFill>
                    <a:srgbClr val="2B2B2B"/>
                  </a:solidFill>
                  <a:latin typeface="Gotham Bold"/>
                  <a:ea typeface="Gotham Bold"/>
                  <a:cs typeface="Gotham Bold"/>
                  <a:sym typeface="Gotham Bold"/>
                  <a:hlinkClick r:id="rId5" tooltip="https://huggingface.co/spaces/dcrey7/wetland_segmentation_deeplabsv3plus"/>
                </a:rPr>
                <a:t>This application</a:t>
              </a:r>
              <a:r>
                <a:rPr lang="en-US" sz="2918" b="true">
                  <a:solidFill>
                    <a:srgbClr val="2B2B2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 uses 2 models: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686373" y="929811"/>
              <a:ext cx="9741602" cy="89316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99"/>
                </a:lnSpc>
              </a:pPr>
              <a:r>
                <a:rPr lang="en-US" sz="2499" b="true">
                  <a:solidFill>
                    <a:srgbClr val="2B2B2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1. Wetland Segmentation Model:</a:t>
              </a:r>
            </a:p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2B2B2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Architecture: DeepLabv3+ with ResNet-34</a:t>
              </a:r>
            </a:p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2B2B2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Input: RGB satellite imagery</a:t>
              </a:r>
            </a:p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2B2B2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Output: Binary segmentation mask (Wetland vs Background)</a:t>
              </a:r>
            </a:p>
            <a:p>
              <a:pPr algn="just">
                <a:lnSpc>
                  <a:spcPts val="3499"/>
                </a:lnSpc>
              </a:pPr>
            </a:p>
            <a:p>
              <a:pPr algn="just">
                <a:lnSpc>
                  <a:spcPts val="3499"/>
                </a:lnSpc>
              </a:pPr>
              <a:r>
                <a:rPr lang="en-US" sz="2499" b="true">
                  <a:solidFill>
                    <a:srgbClr val="2B2B2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2. Cloud Detection Model:</a:t>
              </a:r>
            </a:p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2B2B2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Architecture: LightGBM Classifier</a:t>
              </a:r>
            </a:p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2B2B2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Input: CV features extracted from up to 10 image bands</a:t>
              </a:r>
            </a:p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2B2B2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Output: Binary classification (Cloudy vs Non-Cloudy) with probability</a:t>
              </a:r>
            </a:p>
            <a:p>
              <a:pPr algn="just">
                <a:lnSpc>
                  <a:spcPts val="4085"/>
                </a:lnSpc>
              </a:pPr>
            </a:p>
            <a:p>
              <a:pPr algn="just">
                <a:lnSpc>
                  <a:spcPts val="4085"/>
                </a:lnSpc>
              </a:pPr>
            </a:p>
          </p:txBody>
        </p:sp>
      </p:grp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56718" y="7258990"/>
            <a:ext cx="6757342" cy="1679746"/>
            <a:chOff x="0" y="0"/>
            <a:chExt cx="1779711" cy="4424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79712" cy="442402"/>
            </a:xfrm>
            <a:custGeom>
              <a:avLst/>
              <a:gdLst/>
              <a:ahLst/>
              <a:cxnLst/>
              <a:rect r="r" b="b" t="t" l="l"/>
              <a:pathLst>
                <a:path h="442402" w="1779712">
                  <a:moveTo>
                    <a:pt x="0" y="0"/>
                  </a:moveTo>
                  <a:lnTo>
                    <a:pt x="1779712" y="0"/>
                  </a:lnTo>
                  <a:lnTo>
                    <a:pt x="1779712" y="442402"/>
                  </a:lnTo>
                  <a:lnTo>
                    <a:pt x="0" y="442402"/>
                  </a:lnTo>
                  <a:close/>
                </a:path>
              </a:pathLst>
            </a:custGeom>
            <a:solidFill>
              <a:srgbClr val="5899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779711" cy="442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35389" y="0"/>
            <a:ext cx="4152611" cy="8485031"/>
            <a:chOff x="0" y="0"/>
            <a:chExt cx="1093692" cy="22347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3692" cy="2234741"/>
            </a:xfrm>
            <a:custGeom>
              <a:avLst/>
              <a:gdLst/>
              <a:ahLst/>
              <a:cxnLst/>
              <a:rect r="r" b="b" t="t" l="l"/>
              <a:pathLst>
                <a:path h="2234741" w="1093692">
                  <a:moveTo>
                    <a:pt x="0" y="0"/>
                  </a:moveTo>
                  <a:lnTo>
                    <a:pt x="1093692" y="0"/>
                  </a:lnTo>
                  <a:lnTo>
                    <a:pt x="1093692" y="2234741"/>
                  </a:lnTo>
                  <a:lnTo>
                    <a:pt x="0" y="2234741"/>
                  </a:lnTo>
                  <a:close/>
                </a:path>
              </a:pathLst>
            </a:custGeom>
            <a:solidFill>
              <a:srgbClr val="30521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093692" cy="22347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56718" y="1907102"/>
            <a:ext cx="6757342" cy="1670545"/>
            <a:chOff x="0" y="0"/>
            <a:chExt cx="983578" cy="2431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83578" cy="243159"/>
            </a:xfrm>
            <a:custGeom>
              <a:avLst/>
              <a:gdLst/>
              <a:ahLst/>
              <a:cxnLst/>
              <a:rect r="r" b="b" t="t" l="l"/>
              <a:pathLst>
                <a:path h="243159" w="983578">
                  <a:moveTo>
                    <a:pt x="0" y="0"/>
                  </a:moveTo>
                  <a:lnTo>
                    <a:pt x="983578" y="0"/>
                  </a:lnTo>
                  <a:lnTo>
                    <a:pt x="983578" y="243159"/>
                  </a:lnTo>
                  <a:lnTo>
                    <a:pt x="0" y="243159"/>
                  </a:lnTo>
                  <a:close/>
                </a:path>
              </a:pathLst>
            </a:custGeom>
            <a:blipFill>
              <a:blip r:embed="rId2"/>
              <a:stretch>
                <a:fillRect l="-458" t="0" r="-458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815064" y="0"/>
            <a:ext cx="7769853" cy="272442"/>
            <a:chOff x="0" y="0"/>
            <a:chExt cx="2046381" cy="7175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46381" cy="71754"/>
            </a:xfrm>
            <a:custGeom>
              <a:avLst/>
              <a:gdLst/>
              <a:ahLst/>
              <a:cxnLst/>
              <a:rect r="r" b="b" t="t" l="l"/>
              <a:pathLst>
                <a:path h="71754" w="2046381">
                  <a:moveTo>
                    <a:pt x="0" y="0"/>
                  </a:moveTo>
                  <a:lnTo>
                    <a:pt x="2046381" y="0"/>
                  </a:lnTo>
                  <a:lnTo>
                    <a:pt x="2046381" y="71754"/>
                  </a:lnTo>
                  <a:lnTo>
                    <a:pt x="0" y="71754"/>
                  </a:lnTo>
                  <a:close/>
                </a:path>
              </a:pathLst>
            </a:custGeom>
            <a:solidFill>
              <a:srgbClr val="58992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2046381" cy="71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819115" y="10005033"/>
            <a:ext cx="9468885" cy="272442"/>
            <a:chOff x="0" y="0"/>
            <a:chExt cx="2493863" cy="7175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93863" cy="71754"/>
            </a:xfrm>
            <a:custGeom>
              <a:avLst/>
              <a:gdLst/>
              <a:ahLst/>
              <a:cxnLst/>
              <a:rect r="r" b="b" t="t" l="l"/>
              <a:pathLst>
                <a:path h="71754" w="2493863">
                  <a:moveTo>
                    <a:pt x="0" y="0"/>
                  </a:moveTo>
                  <a:lnTo>
                    <a:pt x="2493863" y="0"/>
                  </a:lnTo>
                  <a:lnTo>
                    <a:pt x="2493863" y="71754"/>
                  </a:lnTo>
                  <a:lnTo>
                    <a:pt x="0" y="71754"/>
                  </a:lnTo>
                  <a:close/>
                </a:path>
              </a:pathLst>
            </a:custGeom>
            <a:solidFill>
              <a:srgbClr val="58992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2493863" cy="71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608396" y="9525"/>
            <a:ext cx="6162796" cy="272442"/>
            <a:chOff x="0" y="0"/>
            <a:chExt cx="1623123" cy="7175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23123" cy="71754"/>
            </a:xfrm>
            <a:custGeom>
              <a:avLst/>
              <a:gdLst/>
              <a:ahLst/>
              <a:cxnLst/>
              <a:rect r="r" b="b" t="t" l="l"/>
              <a:pathLst>
                <a:path h="71754" w="1623123">
                  <a:moveTo>
                    <a:pt x="0" y="0"/>
                  </a:moveTo>
                  <a:lnTo>
                    <a:pt x="1623123" y="0"/>
                  </a:lnTo>
                  <a:lnTo>
                    <a:pt x="1623123" y="71754"/>
                  </a:lnTo>
                  <a:lnTo>
                    <a:pt x="0" y="71754"/>
                  </a:lnTo>
                  <a:close/>
                </a:path>
              </a:pathLst>
            </a:custGeom>
            <a:solidFill>
              <a:srgbClr val="30521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1623123" cy="71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0" y="10005033"/>
            <a:ext cx="8819115" cy="281967"/>
            <a:chOff x="0" y="0"/>
            <a:chExt cx="2322730" cy="7426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322730" cy="74263"/>
            </a:xfrm>
            <a:custGeom>
              <a:avLst/>
              <a:gdLst/>
              <a:ahLst/>
              <a:cxnLst/>
              <a:rect r="r" b="b" t="t" l="l"/>
              <a:pathLst>
                <a:path h="74263" w="2322730">
                  <a:moveTo>
                    <a:pt x="0" y="0"/>
                  </a:moveTo>
                  <a:lnTo>
                    <a:pt x="2322730" y="0"/>
                  </a:lnTo>
                  <a:lnTo>
                    <a:pt x="2322730" y="74263"/>
                  </a:lnTo>
                  <a:lnTo>
                    <a:pt x="0" y="74263"/>
                  </a:lnTo>
                  <a:close/>
                </a:path>
              </a:pathLst>
            </a:custGeom>
            <a:solidFill>
              <a:srgbClr val="30521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2322730" cy="74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756718" y="3748832"/>
            <a:ext cx="6757342" cy="1670545"/>
            <a:chOff x="0" y="0"/>
            <a:chExt cx="983578" cy="24315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83578" cy="243159"/>
            </a:xfrm>
            <a:custGeom>
              <a:avLst/>
              <a:gdLst/>
              <a:ahLst/>
              <a:cxnLst/>
              <a:rect r="r" b="b" t="t" l="l"/>
              <a:pathLst>
                <a:path h="243159" w="983578">
                  <a:moveTo>
                    <a:pt x="0" y="0"/>
                  </a:moveTo>
                  <a:lnTo>
                    <a:pt x="983578" y="0"/>
                  </a:lnTo>
                  <a:lnTo>
                    <a:pt x="983578" y="243159"/>
                  </a:lnTo>
                  <a:lnTo>
                    <a:pt x="0" y="243159"/>
                  </a:lnTo>
                  <a:close/>
                </a:path>
              </a:pathLst>
            </a:custGeom>
            <a:blipFill>
              <a:blip r:embed="rId3"/>
              <a:stretch>
                <a:fillRect l="-458" t="0" r="-458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118896" y="5590562"/>
            <a:ext cx="8032985" cy="2299683"/>
            <a:chOff x="0" y="0"/>
            <a:chExt cx="983578" cy="28157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83578" cy="281579"/>
            </a:xfrm>
            <a:custGeom>
              <a:avLst/>
              <a:gdLst/>
              <a:ahLst/>
              <a:cxnLst/>
              <a:rect r="r" b="b" t="t" l="l"/>
              <a:pathLst>
                <a:path h="281579" w="983578">
                  <a:moveTo>
                    <a:pt x="0" y="0"/>
                  </a:moveTo>
                  <a:lnTo>
                    <a:pt x="983578" y="0"/>
                  </a:lnTo>
                  <a:lnTo>
                    <a:pt x="983578" y="281579"/>
                  </a:lnTo>
                  <a:lnTo>
                    <a:pt x="0" y="281579"/>
                  </a:lnTo>
                  <a:close/>
                </a:path>
              </a:pathLst>
            </a:custGeom>
            <a:blipFill>
              <a:blip r:embed="rId4"/>
              <a:stretch>
                <a:fillRect l="0" t="-3434" r="0" b="-3434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323019" y="1699788"/>
            <a:ext cx="7997104" cy="843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2"/>
              </a:lnSpc>
            </a:pPr>
            <a:r>
              <a:rPr lang="en-US" sz="5168" b="true">
                <a:solidFill>
                  <a:srgbClr val="2B2B2B"/>
                </a:solidFill>
                <a:latin typeface="Telegraf 1 Bold"/>
                <a:ea typeface="Telegraf 1 Bold"/>
                <a:cs typeface="Telegraf 1 Bold"/>
                <a:sym typeface="Telegraf 1 Bold"/>
              </a:rPr>
              <a:t>DATA OVERVIEW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3295176"/>
            <a:ext cx="8267815" cy="518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b="true" sz="2300">
                <a:solidFill>
                  <a:srgbClr val="2B2B2B"/>
                </a:solidFill>
                <a:latin typeface="Gotham Bold"/>
                <a:ea typeface="Gotham Bold"/>
                <a:cs typeface="Gotham Bold"/>
                <a:sym typeface="Gotham Bold"/>
              </a:rPr>
              <a:t>Data Source</a:t>
            </a:r>
            <a:r>
              <a:rPr lang="en-US" sz="2300">
                <a:solidFill>
                  <a:srgbClr val="2B2B2B"/>
                </a:solidFill>
                <a:latin typeface="Gotham"/>
                <a:ea typeface="Gotham"/>
                <a:cs typeface="Gotham"/>
                <a:sym typeface="Gotham"/>
              </a:rPr>
              <a:t>: 36 Sentinel-2 images (Jan 2021 - Dec 2023) of the same area in France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b="true" sz="2300">
                <a:solidFill>
                  <a:srgbClr val="2B2B2B"/>
                </a:solidFill>
                <a:latin typeface="Gotham Bold"/>
                <a:ea typeface="Gotham Bold"/>
                <a:cs typeface="Gotham Bold"/>
                <a:sym typeface="Gotham Bold"/>
              </a:rPr>
              <a:t>Image Properties</a:t>
            </a:r>
            <a:r>
              <a:rPr lang="en-US" sz="2300">
                <a:solidFill>
                  <a:srgbClr val="2B2B2B"/>
                </a:solidFill>
                <a:latin typeface="Gotham"/>
                <a:ea typeface="Gotham"/>
                <a:cs typeface="Gotham"/>
                <a:sym typeface="Gotham"/>
              </a:rPr>
              <a:t>: 62×357 pixels, 54.85m resolution, GeoTIFF format with metadata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b="true" sz="2300">
                <a:solidFill>
                  <a:srgbClr val="2B2B2B"/>
                </a:solidFill>
                <a:latin typeface="Gotham Bold"/>
                <a:ea typeface="Gotham Bold"/>
                <a:cs typeface="Gotham Bold"/>
                <a:sym typeface="Gotham Bold"/>
              </a:rPr>
              <a:t>Bands</a:t>
            </a:r>
            <a:r>
              <a:rPr lang="en-US" sz="2300">
                <a:solidFill>
                  <a:srgbClr val="2B2B2B"/>
                </a:solidFill>
                <a:latin typeface="Gotham"/>
                <a:ea typeface="Gotham"/>
                <a:cs typeface="Gotham"/>
                <a:sym typeface="Gotham"/>
              </a:rPr>
              <a:t>: 10 spectral bands available, with detailed metadata for RGB bands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b="true" sz="2300">
                <a:solidFill>
                  <a:srgbClr val="2B2B2B"/>
                </a:solidFill>
                <a:latin typeface="Gotham Bold"/>
                <a:ea typeface="Gotham Bold"/>
                <a:cs typeface="Gotham Bold"/>
                <a:sym typeface="Gotham Bold"/>
              </a:rPr>
              <a:t>Ground Truth</a:t>
            </a:r>
            <a:r>
              <a:rPr lang="en-US" sz="2300">
                <a:solidFill>
                  <a:srgbClr val="2B2B2B"/>
                </a:solidFill>
                <a:latin typeface="Gotham"/>
                <a:ea typeface="Gotham"/>
                <a:cs typeface="Gotham"/>
                <a:sym typeface="Gotham"/>
              </a:rPr>
              <a:t>: Wetland shapefiles provided by client (Egis)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b="true" sz="2300">
                <a:solidFill>
                  <a:srgbClr val="2B2B2B"/>
                </a:solidFill>
                <a:latin typeface="Gotham Bold"/>
                <a:ea typeface="Gotham Bold"/>
                <a:cs typeface="Gotham Bold"/>
                <a:sym typeface="Gotham Bold"/>
              </a:rPr>
              <a:t>Class Imbalance</a:t>
            </a:r>
            <a:r>
              <a:rPr lang="en-US" sz="2300">
                <a:solidFill>
                  <a:srgbClr val="2B2B2B"/>
                </a:solidFill>
                <a:latin typeface="Gotham"/>
                <a:ea typeface="Gotham"/>
                <a:cs typeface="Gotham"/>
                <a:sym typeface="Gotham"/>
              </a:rPr>
              <a:t>: Wetlands 8.93% (5.95M m²) vs. Non-wetlands 91.07% (60.64M m²)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b="true" sz="2300">
                <a:solidFill>
                  <a:srgbClr val="2B2B2B"/>
                </a:solidFill>
                <a:latin typeface="Gotham Bold"/>
                <a:ea typeface="Gotham Bold"/>
                <a:cs typeface="Gotham Bold"/>
                <a:sym typeface="Gotham Bold"/>
              </a:rPr>
              <a:t>Temporal Aspect</a:t>
            </a:r>
            <a:r>
              <a:rPr lang="en-US" sz="2300">
                <a:solidFill>
                  <a:srgbClr val="2B2B2B"/>
                </a:solidFill>
                <a:latin typeface="Gotham"/>
                <a:ea typeface="Gotham"/>
                <a:cs typeface="Gotham"/>
                <a:sym typeface="Gotham"/>
              </a:rPr>
              <a:t>: </a:t>
            </a:r>
            <a:r>
              <a:rPr lang="en-US" sz="2300">
                <a:solidFill>
                  <a:srgbClr val="2B2B2B"/>
                </a:solidFill>
                <a:latin typeface="Gotham"/>
                <a:ea typeface="Gotham"/>
                <a:cs typeface="Gotham"/>
                <a:sym typeface="Gotham"/>
              </a:rPr>
              <a:t>Monthly images with minimal cloud coverage, chronologically ordered</a:t>
            </a:r>
          </a:p>
          <a:p>
            <a:pPr algn="just">
              <a:lnSpc>
                <a:spcPts val="3220"/>
              </a:lnSpc>
            </a:pPr>
          </a:p>
        </p:txBody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35430" y="0"/>
            <a:ext cx="6852570" cy="2571750"/>
            <a:chOff x="0" y="0"/>
            <a:chExt cx="1804792" cy="677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4792" cy="677333"/>
            </a:xfrm>
            <a:custGeom>
              <a:avLst/>
              <a:gdLst/>
              <a:ahLst/>
              <a:cxnLst/>
              <a:rect r="r" b="b" t="t" l="l"/>
              <a:pathLst>
                <a:path h="677333" w="1804792">
                  <a:moveTo>
                    <a:pt x="0" y="0"/>
                  </a:moveTo>
                  <a:lnTo>
                    <a:pt x="1804792" y="0"/>
                  </a:lnTo>
                  <a:lnTo>
                    <a:pt x="1804792" y="677333"/>
                  </a:lnTo>
                  <a:lnTo>
                    <a:pt x="0" y="677333"/>
                  </a:lnTo>
                  <a:close/>
                </a:path>
              </a:pathLst>
            </a:custGeom>
            <a:solidFill>
              <a:srgbClr val="5899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804792" cy="677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435430" y="1385766"/>
            <a:ext cx="6199742" cy="4038376"/>
            <a:chOff x="0" y="0"/>
            <a:chExt cx="823980" cy="5367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3980" cy="536723"/>
            </a:xfrm>
            <a:custGeom>
              <a:avLst/>
              <a:gdLst/>
              <a:ahLst/>
              <a:cxnLst/>
              <a:rect r="r" b="b" t="t" l="l"/>
              <a:pathLst>
                <a:path h="536723" w="823980">
                  <a:moveTo>
                    <a:pt x="0" y="0"/>
                  </a:moveTo>
                  <a:lnTo>
                    <a:pt x="823980" y="0"/>
                  </a:lnTo>
                  <a:lnTo>
                    <a:pt x="823980" y="536723"/>
                  </a:lnTo>
                  <a:lnTo>
                    <a:pt x="0" y="536723"/>
                  </a:lnTo>
                  <a:close/>
                </a:path>
              </a:pathLst>
            </a:custGeom>
            <a:blipFill>
              <a:blip r:embed="rId2"/>
              <a:stretch>
                <a:fillRect l="0" t="-3348" r="0" b="-3348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435430" y="5684502"/>
            <a:ext cx="6199742" cy="4038376"/>
            <a:chOff x="0" y="0"/>
            <a:chExt cx="823980" cy="5367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3980" cy="536723"/>
            </a:xfrm>
            <a:custGeom>
              <a:avLst/>
              <a:gdLst/>
              <a:ahLst/>
              <a:cxnLst/>
              <a:rect r="r" b="b" t="t" l="l"/>
              <a:pathLst>
                <a:path h="536723" w="823980">
                  <a:moveTo>
                    <a:pt x="0" y="0"/>
                  </a:moveTo>
                  <a:lnTo>
                    <a:pt x="823980" y="0"/>
                  </a:lnTo>
                  <a:lnTo>
                    <a:pt x="823980" y="536723"/>
                  </a:lnTo>
                  <a:lnTo>
                    <a:pt x="0" y="536723"/>
                  </a:lnTo>
                  <a:close/>
                </a:path>
              </a:pathLst>
            </a:custGeom>
            <a:blipFill>
              <a:blip r:embed="rId3"/>
              <a:stretch>
                <a:fillRect l="0" t="-3348" r="0" b="-3348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635171" y="7853459"/>
            <a:ext cx="652829" cy="3012853"/>
            <a:chOff x="0" y="0"/>
            <a:chExt cx="171938" cy="7935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1938" cy="793509"/>
            </a:xfrm>
            <a:custGeom>
              <a:avLst/>
              <a:gdLst/>
              <a:ahLst/>
              <a:cxnLst/>
              <a:rect r="r" b="b" t="t" l="l"/>
              <a:pathLst>
                <a:path h="793509" w="171938">
                  <a:moveTo>
                    <a:pt x="0" y="0"/>
                  </a:moveTo>
                  <a:lnTo>
                    <a:pt x="171938" y="0"/>
                  </a:lnTo>
                  <a:lnTo>
                    <a:pt x="171938" y="793509"/>
                  </a:lnTo>
                  <a:lnTo>
                    <a:pt x="0" y="793509"/>
                  </a:lnTo>
                  <a:close/>
                </a:path>
              </a:pathLst>
            </a:custGeom>
            <a:solidFill>
              <a:srgbClr val="58992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171938" cy="793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635171" y="5684502"/>
            <a:ext cx="652829" cy="2168957"/>
            <a:chOff x="0" y="0"/>
            <a:chExt cx="171938" cy="5712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1938" cy="571248"/>
            </a:xfrm>
            <a:custGeom>
              <a:avLst/>
              <a:gdLst/>
              <a:ahLst/>
              <a:cxnLst/>
              <a:rect r="r" b="b" t="t" l="l"/>
              <a:pathLst>
                <a:path h="571248" w="171938">
                  <a:moveTo>
                    <a:pt x="0" y="0"/>
                  </a:moveTo>
                  <a:lnTo>
                    <a:pt x="171938" y="0"/>
                  </a:lnTo>
                  <a:lnTo>
                    <a:pt x="171938" y="571248"/>
                  </a:lnTo>
                  <a:lnTo>
                    <a:pt x="0" y="571248"/>
                  </a:lnTo>
                  <a:close/>
                </a:path>
              </a:pathLst>
            </a:custGeom>
            <a:solidFill>
              <a:srgbClr val="30521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171938" cy="571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27077" y="2338883"/>
            <a:ext cx="8515788" cy="2052541"/>
            <a:chOff x="0" y="0"/>
            <a:chExt cx="11354385" cy="273672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788541"/>
              <a:ext cx="11354385" cy="1948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53387" indent="-226693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Split each 62×357 pixel image into five 62×62 squares </a:t>
              </a:r>
            </a:p>
            <a:p>
              <a:pPr algn="just" marL="453387" indent="-226693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Cropped to 310 pixels width to enable even division </a:t>
              </a:r>
            </a:p>
            <a:p>
              <a:pPr algn="just" marL="453387" indent="-226693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Created 36×5=180 total image patches and corresponding mask patches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3595" y="-66675"/>
              <a:ext cx="10304434" cy="762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844"/>
                </a:lnSpc>
              </a:pPr>
              <a:r>
                <a:rPr lang="en-US" sz="3460" b="true">
                  <a:solidFill>
                    <a:srgbClr val="2B2B2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Patching Strategy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127077" y="7787640"/>
            <a:ext cx="8515788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2B2B2B"/>
                </a:solidFill>
                <a:latin typeface="Gotham"/>
                <a:ea typeface="Gotham"/>
                <a:cs typeface="Gotham"/>
                <a:sym typeface="Gotham"/>
              </a:rPr>
              <a:t>Structured split: 3 patches for training, 1 for validation, 1 for testing</a:t>
            </a:r>
          </a:p>
          <a:p>
            <a:pPr algn="just"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2B2B2B"/>
                </a:solidFill>
                <a:latin typeface="Gotham"/>
                <a:ea typeface="Gotham"/>
                <a:cs typeface="Gotham"/>
                <a:sym typeface="Gotham"/>
              </a:rPr>
              <a:t>Consistent patch allocation across all 36 time periods</a:t>
            </a:r>
          </a:p>
          <a:p>
            <a:pPr algn="just"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2B2B2B"/>
                </a:solidFill>
                <a:latin typeface="Gotham"/>
                <a:ea typeface="Gotham"/>
                <a:cs typeface="Gotham"/>
                <a:sym typeface="Gotham"/>
              </a:rPr>
              <a:t>Same regions in validation/test sets to prevent data leakage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7274" y="7139084"/>
            <a:ext cx="7728326" cy="588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44"/>
              </a:lnSpc>
            </a:pPr>
            <a:r>
              <a:rPr lang="en-US" sz="3460" b="true">
                <a:solidFill>
                  <a:srgbClr val="2B2B2B"/>
                </a:solidFill>
                <a:latin typeface="Gotham Bold"/>
                <a:ea typeface="Gotham Bold"/>
                <a:cs typeface="Gotham Bold"/>
                <a:sym typeface="Gotham Bold"/>
              </a:rPr>
              <a:t>Train/Validation/Test Split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7077" y="5354202"/>
            <a:ext cx="8515788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2B2B2B"/>
                </a:solidFill>
                <a:latin typeface="Gotham"/>
                <a:ea typeface="Gotham"/>
                <a:cs typeface="Gotham"/>
                <a:sym typeface="Gotham"/>
              </a:rPr>
              <a:t>Custom tool for initial manual classification (19.4% cloudy)</a:t>
            </a:r>
          </a:p>
          <a:p>
            <a:pPr algn="just"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2B2B2B"/>
                </a:solidFill>
                <a:latin typeface="Gotham"/>
                <a:ea typeface="Gotham"/>
                <a:cs typeface="Gotham"/>
                <a:sym typeface="Gotham"/>
              </a:rPr>
              <a:t>Used band Coefficient of Variation as discriminative features</a:t>
            </a:r>
          </a:p>
          <a:p>
            <a:pPr algn="just"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2B2B2B"/>
                </a:solidFill>
                <a:latin typeface="Gotham"/>
                <a:ea typeface="Gotham"/>
                <a:cs typeface="Gotham"/>
                <a:sym typeface="Gotham"/>
              </a:rPr>
              <a:t>Trained ML models for automated detection</a:t>
            </a:r>
          </a:p>
          <a:p>
            <a:pPr algn="just"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2B2B2B"/>
                </a:solidFill>
                <a:latin typeface="Gotham"/>
                <a:ea typeface="Gotham"/>
                <a:cs typeface="Gotham"/>
                <a:sym typeface="Gotham"/>
              </a:rPr>
              <a:t>SHAP analysis for feature importance interpretation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7274" y="4705646"/>
            <a:ext cx="7728326" cy="588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44"/>
              </a:lnSpc>
            </a:pPr>
            <a:r>
              <a:rPr lang="en-US" sz="3460" b="true">
                <a:solidFill>
                  <a:srgbClr val="2B2B2B"/>
                </a:solidFill>
                <a:latin typeface="Gotham Bold"/>
                <a:ea typeface="Gotham Bold"/>
                <a:cs typeface="Gotham Bold"/>
                <a:sym typeface="Gotham Bold"/>
              </a:rPr>
              <a:t>Cloud Detection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0510263" y="369665"/>
            <a:ext cx="1850334" cy="681721"/>
          </a:xfrm>
          <a:custGeom>
            <a:avLst/>
            <a:gdLst/>
            <a:ahLst/>
            <a:cxnLst/>
            <a:rect r="r" b="b" t="t" l="l"/>
            <a:pathLst>
              <a:path h="681721" w="1850334">
                <a:moveTo>
                  <a:pt x="0" y="0"/>
                </a:moveTo>
                <a:lnTo>
                  <a:pt x="1850334" y="0"/>
                </a:lnTo>
                <a:lnTo>
                  <a:pt x="1850334" y="681720"/>
                </a:lnTo>
                <a:lnTo>
                  <a:pt x="0" y="6817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166331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27077" y="1171583"/>
            <a:ext cx="9882322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5"/>
              </a:lnSpc>
            </a:pPr>
            <a:r>
              <a:rPr lang="en-US" sz="5038" b="true">
                <a:solidFill>
                  <a:srgbClr val="2B2B2B"/>
                </a:solidFill>
                <a:latin typeface="Telegraf 1 Bold"/>
                <a:ea typeface="Telegraf 1 Bold"/>
                <a:cs typeface="Telegraf 1 Bold"/>
                <a:sym typeface="Telegraf 1 Bold"/>
              </a:rPr>
              <a:t>DATA PROCESSING PIPELINE</a:t>
            </a:r>
          </a:p>
        </p:txBody>
      </p:sp>
    </p:spTree>
  </p:cSld>
  <p:clrMapOvr>
    <a:masterClrMapping/>
  </p:clrMapOvr>
  <p:transition spd="fast">
    <p:cover dir="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2709884" y="2709884"/>
            <a:ext cx="5678520" cy="258753"/>
            <a:chOff x="0" y="0"/>
            <a:chExt cx="929179" cy="423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9179" cy="42340"/>
            </a:xfrm>
            <a:custGeom>
              <a:avLst/>
              <a:gdLst/>
              <a:ahLst/>
              <a:cxnLst/>
              <a:rect r="r" b="b" t="t" l="l"/>
              <a:pathLst>
                <a:path h="42340" w="929179">
                  <a:moveTo>
                    <a:pt x="4090" y="0"/>
                  </a:moveTo>
                  <a:lnTo>
                    <a:pt x="925089" y="0"/>
                  </a:lnTo>
                  <a:cubicBezTo>
                    <a:pt x="927348" y="0"/>
                    <a:pt x="929179" y="1831"/>
                    <a:pt x="929179" y="4090"/>
                  </a:cubicBezTo>
                  <a:lnTo>
                    <a:pt x="929179" y="38250"/>
                  </a:lnTo>
                  <a:cubicBezTo>
                    <a:pt x="929179" y="40509"/>
                    <a:pt x="927348" y="42340"/>
                    <a:pt x="925089" y="42340"/>
                  </a:cubicBezTo>
                  <a:lnTo>
                    <a:pt x="4090" y="42340"/>
                  </a:lnTo>
                  <a:cubicBezTo>
                    <a:pt x="1831" y="42340"/>
                    <a:pt x="0" y="40509"/>
                    <a:pt x="0" y="38250"/>
                  </a:cubicBezTo>
                  <a:lnTo>
                    <a:pt x="0" y="4090"/>
                  </a:lnTo>
                  <a:cubicBezTo>
                    <a:pt x="0" y="1831"/>
                    <a:pt x="1831" y="0"/>
                    <a:pt x="4090" y="0"/>
                  </a:cubicBezTo>
                  <a:close/>
                </a:path>
              </a:pathLst>
            </a:custGeom>
            <a:solidFill>
              <a:srgbClr val="3052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29179" cy="80440"/>
            </a:xfrm>
            <a:prstGeom prst="rect">
              <a:avLst/>
            </a:prstGeom>
          </p:spPr>
          <p:txBody>
            <a:bodyPr anchor="ctr" rtlCol="false" tIns="81766" lIns="81766" bIns="81766" rIns="81766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-2442374" y="7585874"/>
            <a:ext cx="5143500" cy="258753"/>
            <a:chOff x="0" y="0"/>
            <a:chExt cx="841633" cy="423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1633" cy="42340"/>
            </a:xfrm>
            <a:custGeom>
              <a:avLst/>
              <a:gdLst/>
              <a:ahLst/>
              <a:cxnLst/>
              <a:rect r="r" b="b" t="t" l="l"/>
              <a:pathLst>
                <a:path h="42340" w="841633">
                  <a:moveTo>
                    <a:pt x="4516" y="0"/>
                  </a:moveTo>
                  <a:lnTo>
                    <a:pt x="837118" y="0"/>
                  </a:lnTo>
                  <a:cubicBezTo>
                    <a:pt x="839612" y="0"/>
                    <a:pt x="841633" y="2022"/>
                    <a:pt x="841633" y="4516"/>
                  </a:cubicBezTo>
                  <a:lnTo>
                    <a:pt x="841633" y="37824"/>
                  </a:lnTo>
                  <a:cubicBezTo>
                    <a:pt x="841633" y="40318"/>
                    <a:pt x="839612" y="42340"/>
                    <a:pt x="837118" y="42340"/>
                  </a:cubicBezTo>
                  <a:lnTo>
                    <a:pt x="4516" y="42340"/>
                  </a:lnTo>
                  <a:cubicBezTo>
                    <a:pt x="2022" y="42340"/>
                    <a:pt x="0" y="40318"/>
                    <a:pt x="0" y="37824"/>
                  </a:cubicBezTo>
                  <a:lnTo>
                    <a:pt x="0" y="4516"/>
                  </a:lnTo>
                  <a:cubicBezTo>
                    <a:pt x="0" y="2022"/>
                    <a:pt x="2022" y="0"/>
                    <a:pt x="4516" y="0"/>
                  </a:cubicBezTo>
                  <a:close/>
                </a:path>
              </a:pathLst>
            </a:custGeom>
            <a:solidFill>
              <a:srgbClr val="5899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41633" cy="80440"/>
            </a:xfrm>
            <a:prstGeom prst="rect">
              <a:avLst/>
            </a:prstGeom>
          </p:spPr>
          <p:txBody>
            <a:bodyPr anchor="ctr" rtlCol="false" tIns="81766" lIns="81766" bIns="81766" rIns="81766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873296" y="1179260"/>
            <a:ext cx="414704" cy="9107740"/>
            <a:chOff x="0" y="0"/>
            <a:chExt cx="109222" cy="23987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9222" cy="2398746"/>
            </a:xfrm>
            <a:custGeom>
              <a:avLst/>
              <a:gdLst/>
              <a:ahLst/>
              <a:cxnLst/>
              <a:rect r="r" b="b" t="t" l="l"/>
              <a:pathLst>
                <a:path h="2398746" w="109222">
                  <a:moveTo>
                    <a:pt x="0" y="0"/>
                  </a:moveTo>
                  <a:lnTo>
                    <a:pt x="109222" y="0"/>
                  </a:lnTo>
                  <a:lnTo>
                    <a:pt x="109222" y="2398746"/>
                  </a:lnTo>
                  <a:lnTo>
                    <a:pt x="0" y="2398746"/>
                  </a:lnTo>
                  <a:close/>
                </a:path>
              </a:pathLst>
            </a:custGeom>
            <a:solidFill>
              <a:srgbClr val="30521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109222" cy="2398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435430" y="7715250"/>
            <a:ext cx="6852570" cy="2571750"/>
            <a:chOff x="0" y="0"/>
            <a:chExt cx="1804792" cy="677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04792" cy="677333"/>
            </a:xfrm>
            <a:custGeom>
              <a:avLst/>
              <a:gdLst/>
              <a:ahLst/>
              <a:cxnLst/>
              <a:rect r="r" b="b" t="t" l="l"/>
              <a:pathLst>
                <a:path h="677333" w="1804792">
                  <a:moveTo>
                    <a:pt x="0" y="0"/>
                  </a:moveTo>
                  <a:lnTo>
                    <a:pt x="1804792" y="0"/>
                  </a:lnTo>
                  <a:lnTo>
                    <a:pt x="1804792" y="677333"/>
                  </a:lnTo>
                  <a:lnTo>
                    <a:pt x="0" y="677333"/>
                  </a:lnTo>
                  <a:close/>
                </a:path>
              </a:pathLst>
            </a:custGeom>
            <a:solidFill>
              <a:srgbClr val="58992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1804792" cy="677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68308" y="1179260"/>
            <a:ext cx="8004988" cy="8079040"/>
            <a:chOff x="0" y="0"/>
            <a:chExt cx="1069016" cy="10789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69016" cy="1078905"/>
            </a:xfrm>
            <a:custGeom>
              <a:avLst/>
              <a:gdLst/>
              <a:ahLst/>
              <a:cxnLst/>
              <a:rect r="r" b="b" t="t" l="l"/>
              <a:pathLst>
                <a:path h="1078905" w="1069016">
                  <a:moveTo>
                    <a:pt x="0" y="0"/>
                  </a:moveTo>
                  <a:lnTo>
                    <a:pt x="1069016" y="0"/>
                  </a:lnTo>
                  <a:lnTo>
                    <a:pt x="1069016" y="1078905"/>
                  </a:lnTo>
                  <a:lnTo>
                    <a:pt x="0" y="1078905"/>
                  </a:lnTo>
                  <a:close/>
                </a:path>
              </a:pathLst>
            </a:custGeom>
            <a:blipFill>
              <a:blip r:embed="rId2"/>
              <a:stretch>
                <a:fillRect l="0" t="-552" r="0" b="-552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97445" y="971550"/>
            <a:ext cx="7744237" cy="788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9"/>
              </a:lnSpc>
            </a:pPr>
            <a:r>
              <a:rPr lang="en-US" sz="4807" b="true">
                <a:solidFill>
                  <a:srgbClr val="2B2B2B"/>
                </a:solidFill>
                <a:latin typeface="Telegraf 1 Bold"/>
                <a:ea typeface="Telegraf 1 Bold"/>
                <a:cs typeface="Telegraf 1 Bold"/>
                <a:sym typeface="Telegraf 1 Bold"/>
              </a:rPr>
              <a:t>FEATURE ENGINEERING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97445" y="2459159"/>
            <a:ext cx="8146555" cy="7290892"/>
            <a:chOff x="0" y="0"/>
            <a:chExt cx="10862074" cy="9721189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788541"/>
              <a:ext cx="10862074" cy="29387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53387" indent="-226693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RGB bands only for pre-trained models (U-Net, DeepLabV3+) </a:t>
              </a:r>
            </a:p>
            <a:p>
              <a:pPr algn="just" marL="453387" indent="-226693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Full 10 bands + calculated NDVI &amp; NDWI for custom Small U-Net model</a:t>
              </a:r>
            </a:p>
            <a:p>
              <a:pPr algn="just" marL="453387" indent="-226693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Full 10 bands for cloud detection, calculated Coefficient of Variation (CV) for each tile and each band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3006" y="-66675"/>
              <a:ext cx="9857648" cy="762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844"/>
                </a:lnSpc>
              </a:pPr>
              <a:r>
                <a:rPr lang="en-US" sz="3460" b="true">
                  <a:solidFill>
                    <a:srgbClr val="2B2B2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Band Selection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7773009"/>
              <a:ext cx="10862074" cy="1948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53387" indent="-226693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Horizontal flips, vertical flips, 90° rotations</a:t>
              </a:r>
            </a:p>
            <a:p>
              <a:pPr algn="just" marL="453387" indent="-226693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Random cropping to 128×128</a:t>
              </a:r>
            </a:p>
            <a:p>
              <a:pPr algn="just" marL="453387" indent="-226693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Consistent transformations for both images and masks via albumentations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3006" y="6917792"/>
              <a:ext cx="9857648" cy="762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844"/>
                </a:lnSpc>
              </a:pPr>
              <a:r>
                <a:rPr lang="en-US" sz="3460" b="true">
                  <a:solidFill>
                    <a:srgbClr val="2B2B2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Data Augmentation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5023725"/>
              <a:ext cx="10862074" cy="14528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53387" indent="-226693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Padding preferred over resizing to preserve mask quality</a:t>
              </a:r>
            </a:p>
            <a:p>
              <a:pPr algn="just" marL="453387" indent="-226693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Padding to 128×128 pixels for pre-trained model compatibility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3006" y="4168509"/>
              <a:ext cx="9857648" cy="762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844"/>
                </a:lnSpc>
              </a:pPr>
              <a:r>
                <a:rPr lang="en-US" sz="3460" b="true">
                  <a:solidFill>
                    <a:srgbClr val="2B2B2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Image Preparation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50786" y="915492"/>
            <a:ext cx="12586427" cy="1721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7"/>
              </a:lnSpc>
            </a:pPr>
            <a:r>
              <a:rPr lang="en-US" b="true" sz="5456">
                <a:solidFill>
                  <a:srgbClr val="2B2B2B"/>
                </a:solidFill>
                <a:latin typeface="Telegraf 1 Bold"/>
                <a:ea typeface="Telegraf 1 Bold"/>
                <a:cs typeface="Telegraf 1 Bold"/>
                <a:sym typeface="Telegraf 1 Bold"/>
              </a:rPr>
              <a:t>MODEL ARCHITECTURE &amp; EVALUATION</a:t>
            </a:r>
          </a:p>
        </p:txBody>
      </p:sp>
      <p:grpSp>
        <p:nvGrpSpPr>
          <p:cNvPr name="Group 3" id="3"/>
          <p:cNvGrpSpPr/>
          <p:nvPr/>
        </p:nvGrpSpPr>
        <p:grpSpPr>
          <a:xfrm rot="-5400000">
            <a:off x="14243567" y="2884710"/>
            <a:ext cx="7816424" cy="272442"/>
            <a:chOff x="0" y="0"/>
            <a:chExt cx="2058647" cy="717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58647" cy="71754"/>
            </a:xfrm>
            <a:custGeom>
              <a:avLst/>
              <a:gdLst/>
              <a:ahLst/>
              <a:cxnLst/>
              <a:rect r="r" b="b" t="t" l="l"/>
              <a:pathLst>
                <a:path h="71754" w="2058647">
                  <a:moveTo>
                    <a:pt x="0" y="0"/>
                  </a:moveTo>
                  <a:lnTo>
                    <a:pt x="2058647" y="0"/>
                  </a:lnTo>
                  <a:lnTo>
                    <a:pt x="2058647" y="71754"/>
                  </a:lnTo>
                  <a:lnTo>
                    <a:pt x="0" y="71754"/>
                  </a:lnTo>
                  <a:close/>
                </a:path>
              </a:pathLst>
            </a:custGeom>
            <a:solidFill>
              <a:srgbClr val="30521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2058647" cy="71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-2988315" y="8131815"/>
            <a:ext cx="6249073" cy="272442"/>
            <a:chOff x="0" y="0"/>
            <a:chExt cx="1645846" cy="717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45846" cy="71754"/>
            </a:xfrm>
            <a:custGeom>
              <a:avLst/>
              <a:gdLst/>
              <a:ahLst/>
              <a:cxnLst/>
              <a:rect r="r" b="b" t="t" l="l"/>
              <a:pathLst>
                <a:path h="71754" w="1645846">
                  <a:moveTo>
                    <a:pt x="0" y="0"/>
                  </a:moveTo>
                  <a:lnTo>
                    <a:pt x="1645846" y="0"/>
                  </a:lnTo>
                  <a:lnTo>
                    <a:pt x="1645846" y="71754"/>
                  </a:lnTo>
                  <a:lnTo>
                    <a:pt x="0" y="71754"/>
                  </a:lnTo>
                  <a:close/>
                </a:path>
              </a:pathLst>
            </a:custGeom>
            <a:solidFill>
              <a:srgbClr val="5899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1645846" cy="71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728119" y="1900057"/>
            <a:ext cx="2001122" cy="737276"/>
          </a:xfrm>
          <a:custGeom>
            <a:avLst/>
            <a:gdLst/>
            <a:ahLst/>
            <a:cxnLst/>
            <a:rect r="r" b="b" t="t" l="l"/>
            <a:pathLst>
              <a:path h="737276" w="2001122">
                <a:moveTo>
                  <a:pt x="0" y="0"/>
                </a:moveTo>
                <a:lnTo>
                  <a:pt x="2001122" y="0"/>
                </a:lnTo>
                <a:lnTo>
                  <a:pt x="2001122" y="737276"/>
                </a:lnTo>
                <a:lnTo>
                  <a:pt x="0" y="737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66331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48574" y="2953764"/>
            <a:ext cx="7185320" cy="6631046"/>
            <a:chOff x="0" y="0"/>
            <a:chExt cx="9580426" cy="8841395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9580426" cy="8841395"/>
              <a:chOff x="0" y="0"/>
              <a:chExt cx="2072571" cy="191269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072571" cy="1912694"/>
              </a:xfrm>
              <a:custGeom>
                <a:avLst/>
                <a:gdLst/>
                <a:ahLst/>
                <a:cxnLst/>
                <a:rect r="r" b="b" t="t" l="l"/>
                <a:pathLst>
                  <a:path h="1912694" w="2072571">
                    <a:moveTo>
                      <a:pt x="0" y="0"/>
                    </a:moveTo>
                    <a:lnTo>
                      <a:pt x="2072571" y="0"/>
                    </a:lnTo>
                    <a:lnTo>
                      <a:pt x="2072571" y="1912694"/>
                    </a:lnTo>
                    <a:lnTo>
                      <a:pt x="0" y="1912694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0"/>
                <a:ext cx="2072571" cy="191269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30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20212" y="1117507"/>
              <a:ext cx="9086746" cy="3182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17465" indent="-208733" lvl="1">
                <a:lnSpc>
                  <a:spcPts val="2707"/>
                </a:lnSpc>
                <a:buFont typeface="Arial"/>
                <a:buChar char="•"/>
              </a:pPr>
              <a:r>
                <a:rPr lang="en-US" sz="1933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12 input bands (10 original + NDVI &amp; NDWI) </a:t>
              </a:r>
            </a:p>
            <a:p>
              <a:pPr algn="just" marL="417465" indent="-208733" lvl="1">
                <a:lnSpc>
                  <a:spcPts val="2707"/>
                </a:lnSpc>
                <a:buFont typeface="Arial"/>
                <a:buChar char="•"/>
              </a:pPr>
              <a:r>
                <a:rPr lang="en-US" sz="1933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Two consecutive 3×3 convolutional layers with Batch Normalization and ReLU</a:t>
              </a:r>
            </a:p>
            <a:p>
              <a:pPr algn="just" marL="417465" indent="-208733" lvl="1">
                <a:lnSpc>
                  <a:spcPts val="2707"/>
                </a:lnSpc>
                <a:buFont typeface="Arial"/>
                <a:buChar char="•"/>
              </a:pPr>
              <a:r>
                <a:rPr lang="en-US" sz="1933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Encoder-decoder structure with skip connections</a:t>
              </a:r>
            </a:p>
            <a:p>
              <a:pPr algn="just" marL="417465" indent="-208733" lvl="1">
                <a:lnSpc>
                  <a:spcPts val="2707"/>
                </a:lnSpc>
                <a:buFont typeface="Arial"/>
                <a:buChar char="•"/>
              </a:pPr>
              <a:r>
                <a:rPr lang="en-US" sz="1933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Binary segmentation output with sigmoid activation</a:t>
              </a:r>
            </a:p>
            <a:p>
              <a:pPr algn="just" marL="417465" indent="-208733" lvl="1">
                <a:lnSpc>
                  <a:spcPts val="2707"/>
                </a:lnSpc>
                <a:buFont typeface="Arial"/>
                <a:buChar char="•"/>
              </a:pPr>
              <a:r>
                <a:rPr lang="en-US" sz="1933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Trained with early stopping (patience=15, max epochs=100)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37518" y="357186"/>
              <a:ext cx="8015974" cy="6418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048"/>
                </a:lnSpc>
              </a:pPr>
              <a:r>
                <a:rPr lang="en-US" sz="2891" b="true">
                  <a:solidFill>
                    <a:srgbClr val="2B2B2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Small U-Net (from scratch)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47212" y="5483314"/>
              <a:ext cx="9086002" cy="2725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17465" indent="-208733" lvl="1">
                <a:lnSpc>
                  <a:spcPts val="2707"/>
                </a:lnSpc>
                <a:buFont typeface="Arial"/>
                <a:buChar char="•"/>
              </a:pPr>
              <a:r>
                <a:rPr lang="en-US" sz="1933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One fine-tuned model and one transfer-learning model each</a:t>
              </a:r>
            </a:p>
            <a:p>
              <a:pPr algn="just" marL="417465" indent="-208733" lvl="1">
                <a:lnSpc>
                  <a:spcPts val="2707"/>
                </a:lnSpc>
                <a:buFont typeface="Arial"/>
                <a:buChar char="•"/>
              </a:pPr>
              <a:r>
                <a:rPr lang="en-US" sz="1933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U-Net with ResNet34 encoder (ImageNet weights)</a:t>
              </a:r>
            </a:p>
            <a:p>
              <a:pPr algn="just" marL="417465" indent="-208733" lvl="1">
                <a:lnSpc>
                  <a:spcPts val="2707"/>
                </a:lnSpc>
                <a:buFont typeface="Arial"/>
                <a:buChar char="•"/>
              </a:pPr>
              <a:r>
                <a:rPr lang="en-US" sz="1933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DeepLabV3+ with ResNet34 encoder (ImageNet weights)</a:t>
              </a:r>
            </a:p>
            <a:p>
              <a:pPr algn="just" marL="417465" indent="-208733" lvl="1">
                <a:lnSpc>
                  <a:spcPts val="2707"/>
                </a:lnSpc>
                <a:buFont typeface="Arial"/>
                <a:buChar char="•"/>
              </a:pPr>
              <a:r>
                <a:rPr lang="en-US" sz="1933">
                  <a:solidFill>
                    <a:srgbClr val="2B2B2B"/>
                  </a:solidFill>
                  <a:latin typeface="Gotham"/>
                  <a:ea typeface="Gotham"/>
                  <a:cs typeface="Gotham"/>
                  <a:sym typeface="Gotham"/>
                </a:rPr>
                <a:t>3 input channels (RGB), binary output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437518" y="4609696"/>
              <a:ext cx="8642440" cy="6418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048"/>
                </a:lnSpc>
              </a:pPr>
              <a:r>
                <a:rPr lang="en-US" sz="2891" b="true">
                  <a:solidFill>
                    <a:srgbClr val="2B2B2B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Pre-trained Models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266876" y="5394723"/>
            <a:ext cx="6999911" cy="4190088"/>
            <a:chOff x="0" y="0"/>
            <a:chExt cx="2019091" cy="120861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19091" cy="1208611"/>
            </a:xfrm>
            <a:custGeom>
              <a:avLst/>
              <a:gdLst/>
              <a:ahLst/>
              <a:cxnLst/>
              <a:rect r="r" b="b" t="t" l="l"/>
              <a:pathLst>
                <a:path h="1208611" w="2019091">
                  <a:moveTo>
                    <a:pt x="0" y="0"/>
                  </a:moveTo>
                  <a:lnTo>
                    <a:pt x="2019091" y="0"/>
                  </a:lnTo>
                  <a:lnTo>
                    <a:pt x="2019091" y="1208611"/>
                  </a:lnTo>
                  <a:lnTo>
                    <a:pt x="0" y="1208611"/>
                  </a:lnTo>
                  <a:close/>
                </a:path>
              </a:pathLst>
            </a:custGeom>
            <a:solidFill>
              <a:srgbClr val="FFF18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2019091" cy="1208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266876" y="6010858"/>
            <a:ext cx="6650711" cy="102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7465" indent="-208733" lvl="1">
              <a:lnSpc>
                <a:spcPts val="2707"/>
              </a:lnSpc>
              <a:buFont typeface="Arial"/>
              <a:buChar char="•"/>
            </a:pPr>
            <a:r>
              <a:rPr lang="en-US" b="true" sz="1933">
                <a:solidFill>
                  <a:srgbClr val="2B2B2B"/>
                </a:solidFill>
                <a:latin typeface="Gotham Bold"/>
                <a:ea typeface="Gotham Bold"/>
                <a:cs typeface="Gotham Bold"/>
                <a:sym typeface="Gotham Bold"/>
              </a:rPr>
              <a:t>DiceLoss</a:t>
            </a:r>
            <a:r>
              <a:rPr lang="en-US" sz="1933">
                <a:solidFill>
                  <a:srgbClr val="2B2B2B"/>
                </a:solidFill>
                <a:latin typeface="Gotham"/>
                <a:ea typeface="Gotham"/>
                <a:cs typeface="Gotham"/>
                <a:sym typeface="Gotham"/>
              </a:rPr>
              <a:t> (all models) due to its effectiveness with imbalanced classes. Focuses on the overlap between predicted and ground truth segmentation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54175" y="5398507"/>
            <a:ext cx="6011980" cy="498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48"/>
              </a:lnSpc>
            </a:pPr>
            <a:r>
              <a:rPr lang="en-US" sz="2891" b="true">
                <a:solidFill>
                  <a:srgbClr val="2B2B2B"/>
                </a:solidFill>
                <a:latin typeface="Gotham Bold"/>
                <a:ea typeface="Gotham Bold"/>
                <a:cs typeface="Gotham Bold"/>
                <a:sym typeface="Gotham Bold"/>
              </a:rPr>
              <a:t>Loss Functions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79986" y="7745671"/>
            <a:ext cx="6650711" cy="68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7465" indent="-208733" lvl="1">
              <a:lnSpc>
                <a:spcPts val="2707"/>
              </a:lnSpc>
              <a:buFont typeface="Arial"/>
              <a:buChar char="•"/>
            </a:pPr>
            <a:r>
              <a:rPr lang="en-US" b="true" sz="1933">
                <a:solidFill>
                  <a:srgbClr val="2B2B2B"/>
                </a:solidFill>
                <a:latin typeface="Gotham Bold"/>
                <a:ea typeface="Gotham Bold"/>
                <a:cs typeface="Gotham Bold"/>
                <a:sym typeface="Gotham Bold"/>
              </a:rPr>
              <a:t>Mean Intersection over Union (IoU)</a:t>
            </a:r>
            <a:r>
              <a:rPr lang="en-US" sz="1933">
                <a:solidFill>
                  <a:srgbClr val="2B2B2B"/>
                </a:solidFill>
                <a:latin typeface="Gotham"/>
                <a:ea typeface="Gotham"/>
                <a:cs typeface="Gotham"/>
                <a:sym typeface="Gotham"/>
              </a:rPr>
              <a:t>: Background IoU, Wetland IoU, and IoU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64427" y="7133320"/>
            <a:ext cx="6481830" cy="498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48"/>
              </a:lnSpc>
            </a:pPr>
            <a:r>
              <a:rPr lang="en-US" sz="2891" b="true">
                <a:solidFill>
                  <a:srgbClr val="2B2B2B"/>
                </a:solidFill>
                <a:latin typeface="Gotham Bold"/>
                <a:ea typeface="Gotham Bold"/>
                <a:cs typeface="Gotham Bold"/>
                <a:sym typeface="Gotham Bold"/>
              </a:rPr>
              <a:t>Key Metrics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54175" y="8525232"/>
            <a:ext cx="6481830" cy="498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48"/>
              </a:lnSpc>
            </a:pPr>
            <a:r>
              <a:rPr lang="en-US" sz="2891" b="true">
                <a:solidFill>
                  <a:srgbClr val="2B2B2B"/>
                </a:solidFill>
                <a:latin typeface="Gotham Bold"/>
                <a:ea typeface="Gotham Bold"/>
                <a:cs typeface="Gotham Bold"/>
                <a:sym typeface="Gotham Bold"/>
              </a:rPr>
              <a:t>Analysis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64427" y="9137584"/>
            <a:ext cx="6815060" cy="341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7465" indent="-208733" lvl="1">
              <a:lnSpc>
                <a:spcPts val="2707"/>
              </a:lnSpc>
              <a:buFont typeface="Arial"/>
              <a:buChar char="•"/>
            </a:pPr>
            <a:r>
              <a:rPr lang="en-US" sz="1933">
                <a:solidFill>
                  <a:srgbClr val="2B2B2B"/>
                </a:solidFill>
                <a:latin typeface="Gotham"/>
                <a:ea typeface="Gotham"/>
                <a:cs typeface="Gotham"/>
                <a:sym typeface="Gotham"/>
              </a:rPr>
              <a:t>Precision, Recall, F1 Score, Confusion matrix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266876" y="3020931"/>
            <a:ext cx="6999911" cy="2189736"/>
            <a:chOff x="0" y="0"/>
            <a:chExt cx="2019091" cy="63161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019091" cy="631619"/>
            </a:xfrm>
            <a:custGeom>
              <a:avLst/>
              <a:gdLst/>
              <a:ahLst/>
              <a:cxnLst/>
              <a:rect r="r" b="b" t="t" l="l"/>
              <a:pathLst>
                <a:path h="631619" w="2019091">
                  <a:moveTo>
                    <a:pt x="0" y="0"/>
                  </a:moveTo>
                  <a:lnTo>
                    <a:pt x="2019091" y="0"/>
                  </a:lnTo>
                  <a:lnTo>
                    <a:pt x="2019091" y="631619"/>
                  </a:lnTo>
                  <a:lnTo>
                    <a:pt x="0" y="631619"/>
                  </a:lnTo>
                  <a:close/>
                </a:path>
              </a:pathLst>
            </a:custGeom>
            <a:solidFill>
              <a:srgbClr val="E0DEF7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0"/>
              <a:ext cx="2019091" cy="631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9354175" y="3773389"/>
            <a:ext cx="6650711" cy="137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7465" indent="-208733" lvl="1">
              <a:lnSpc>
                <a:spcPts val="2707"/>
              </a:lnSpc>
              <a:buFont typeface="Arial"/>
              <a:buChar char="•"/>
            </a:pPr>
            <a:r>
              <a:rPr lang="en-US" b="true" sz="1933">
                <a:solidFill>
                  <a:srgbClr val="2B2B2B"/>
                </a:solidFill>
                <a:latin typeface="Gotham Bold"/>
                <a:ea typeface="Gotham Bold"/>
                <a:cs typeface="Gotham Bold"/>
                <a:sym typeface="Gotham Bold"/>
              </a:rPr>
              <a:t>CV</a:t>
            </a:r>
            <a:r>
              <a:rPr lang="en-US" sz="1933">
                <a:solidFill>
                  <a:srgbClr val="2B2B2B"/>
                </a:solidFill>
                <a:latin typeface="Gotham"/>
                <a:ea typeface="Gotham"/>
                <a:cs typeface="Gotham"/>
                <a:sym typeface="Gotham"/>
              </a:rPr>
              <a:t> calculated across all 10 bands as discriminative features</a:t>
            </a:r>
          </a:p>
          <a:p>
            <a:pPr algn="just" marL="417465" indent="-208733" lvl="1">
              <a:lnSpc>
                <a:spcPts val="2707"/>
              </a:lnSpc>
              <a:buFont typeface="Arial"/>
              <a:buChar char="•"/>
            </a:pPr>
            <a:r>
              <a:rPr lang="en-US" b="true" sz="1933">
                <a:solidFill>
                  <a:srgbClr val="2B2B2B"/>
                </a:solidFill>
                <a:latin typeface="Gotham Bold"/>
                <a:ea typeface="Gotham Bold"/>
                <a:cs typeface="Gotham Bold"/>
                <a:sym typeface="Gotham Bold"/>
              </a:rPr>
              <a:t>ML models comparison: </a:t>
            </a:r>
            <a:r>
              <a:rPr lang="en-US" sz="1933">
                <a:solidFill>
                  <a:srgbClr val="2B2B2B"/>
                </a:solidFill>
                <a:latin typeface="Gotham"/>
                <a:ea typeface="Gotham"/>
                <a:cs typeface="Gotham"/>
                <a:sym typeface="Gotham"/>
              </a:rPr>
              <a:t>LightGBM, XGBoost &amp; CatBoost, Random Forest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446601" y="3091230"/>
            <a:ext cx="6011980" cy="498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48"/>
              </a:lnSpc>
            </a:pPr>
            <a:r>
              <a:rPr lang="en-US" sz="2891" b="true">
                <a:solidFill>
                  <a:srgbClr val="2B2B2B"/>
                </a:solidFill>
                <a:latin typeface="Gotham Bold"/>
                <a:ea typeface="Gotham Bold"/>
                <a:cs typeface="Gotham Bold"/>
                <a:sym typeface="Gotham Bold"/>
              </a:rPr>
              <a:t>Cloud Detection Framework:</a:t>
            </a:r>
          </a:p>
        </p:txBody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80674" y="0"/>
            <a:ext cx="3207326" cy="10287000"/>
            <a:chOff x="0" y="0"/>
            <a:chExt cx="84472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47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844728">
                  <a:moveTo>
                    <a:pt x="0" y="0"/>
                  </a:moveTo>
                  <a:lnTo>
                    <a:pt x="844728" y="0"/>
                  </a:lnTo>
                  <a:lnTo>
                    <a:pt x="8447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899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844728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26611" y="813281"/>
            <a:ext cx="6145857" cy="4330219"/>
            <a:chOff x="0" y="0"/>
            <a:chExt cx="761768" cy="5367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61768" cy="536723"/>
            </a:xfrm>
            <a:custGeom>
              <a:avLst/>
              <a:gdLst/>
              <a:ahLst/>
              <a:cxnLst/>
              <a:rect r="r" b="b" t="t" l="l"/>
              <a:pathLst>
                <a:path h="536723" w="761768">
                  <a:moveTo>
                    <a:pt x="0" y="0"/>
                  </a:moveTo>
                  <a:lnTo>
                    <a:pt x="761768" y="0"/>
                  </a:lnTo>
                  <a:lnTo>
                    <a:pt x="761768" y="536723"/>
                  </a:lnTo>
                  <a:lnTo>
                    <a:pt x="0" y="536723"/>
                  </a:lnTo>
                  <a:close/>
                </a:path>
              </a:pathLst>
            </a:custGeom>
            <a:blipFill>
              <a:blip r:embed="rId2"/>
              <a:stretch>
                <a:fillRect l="0" t="-756" r="0" b="-756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871148" y="0"/>
            <a:ext cx="4188738" cy="272442"/>
            <a:chOff x="0" y="0"/>
            <a:chExt cx="1103207" cy="7175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03207" cy="71754"/>
            </a:xfrm>
            <a:custGeom>
              <a:avLst/>
              <a:gdLst/>
              <a:ahLst/>
              <a:cxnLst/>
              <a:rect r="r" b="b" t="t" l="l"/>
              <a:pathLst>
                <a:path h="71754" w="1103207">
                  <a:moveTo>
                    <a:pt x="0" y="0"/>
                  </a:moveTo>
                  <a:lnTo>
                    <a:pt x="1103207" y="0"/>
                  </a:lnTo>
                  <a:lnTo>
                    <a:pt x="1103207" y="71754"/>
                  </a:lnTo>
                  <a:lnTo>
                    <a:pt x="0" y="71754"/>
                  </a:lnTo>
                  <a:close/>
                </a:path>
              </a:pathLst>
            </a:custGeom>
            <a:solidFill>
              <a:srgbClr val="58992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103207" cy="71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175" y="10014558"/>
            <a:ext cx="7682240" cy="272442"/>
            <a:chOff x="0" y="0"/>
            <a:chExt cx="2023306" cy="7175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23306" cy="71754"/>
            </a:xfrm>
            <a:custGeom>
              <a:avLst/>
              <a:gdLst/>
              <a:ahLst/>
              <a:cxnLst/>
              <a:rect r="r" b="b" t="t" l="l"/>
              <a:pathLst>
                <a:path h="71754" w="2023306">
                  <a:moveTo>
                    <a:pt x="0" y="0"/>
                  </a:moveTo>
                  <a:lnTo>
                    <a:pt x="2023306" y="0"/>
                  </a:lnTo>
                  <a:lnTo>
                    <a:pt x="2023306" y="71754"/>
                  </a:lnTo>
                  <a:lnTo>
                    <a:pt x="0" y="71754"/>
                  </a:lnTo>
                  <a:close/>
                </a:path>
              </a:pathLst>
            </a:custGeom>
            <a:solidFill>
              <a:srgbClr val="58992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2023306" cy="71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164794" y="10014558"/>
            <a:ext cx="2693881" cy="992510"/>
          </a:xfrm>
          <a:custGeom>
            <a:avLst/>
            <a:gdLst/>
            <a:ahLst/>
            <a:cxnLst/>
            <a:rect r="r" b="b" t="t" l="l"/>
            <a:pathLst>
              <a:path h="992510" w="2693881">
                <a:moveTo>
                  <a:pt x="0" y="0"/>
                </a:moveTo>
                <a:lnTo>
                  <a:pt x="2693881" y="0"/>
                </a:lnTo>
                <a:lnTo>
                  <a:pt x="2693881" y="992510"/>
                </a:lnTo>
                <a:lnTo>
                  <a:pt x="0" y="9925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166331"/>
            </a:stretch>
          </a:blipFill>
        </p:spPr>
      </p: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1028700" y="2767358"/>
          <a:ext cx="9366681" cy="3528022"/>
        </p:xfrm>
        <a:graphic>
          <a:graphicData uri="http://schemas.openxmlformats.org/drawingml/2006/table">
            <a:tbl>
              <a:tblPr/>
              <a:tblGrid>
                <a:gridCol w="2440071"/>
                <a:gridCol w="720766"/>
                <a:gridCol w="710040"/>
                <a:gridCol w="650997"/>
                <a:gridCol w="596714"/>
                <a:gridCol w="1549502"/>
                <a:gridCol w="1074534"/>
                <a:gridCol w="1624056"/>
              </a:tblGrid>
              <a:tr h="9997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FDFDFD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Model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2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FDFDFD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TP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2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FDFDFD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TN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2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FDFDFD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FP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2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FDFDFD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FN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2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FDFDFD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Precision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2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FDFDFD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Recall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21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FDFDFD"/>
                          </a:solidFill>
                          <a:latin typeface="Gotham Bold"/>
                          <a:ea typeface="Gotham Bold"/>
                          <a:cs typeface="Gotham Bold"/>
                          <a:sym typeface="Gotham Bold"/>
                        </a:rPr>
                        <a:t>F1_Score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216"/>
                    </a:solidFill>
                  </a:tcPr>
                </a:tc>
              </a:tr>
              <a:tr h="6320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LightGBM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5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28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2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1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0.71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0.83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0.77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CE"/>
                    </a:solidFill>
                  </a:tcPr>
                </a:tc>
              </a:tr>
              <a:tr h="6320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XGBoost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4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29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1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2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0.80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0.67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0.73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CE"/>
                    </a:solidFill>
                  </a:tcPr>
                </a:tc>
              </a:tr>
              <a:tr h="6320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CatBoost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4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29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1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2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0.80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0.67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0.73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CE"/>
                    </a:solidFill>
                  </a:tcPr>
                </a:tc>
              </a:tr>
              <a:tr h="6320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Random Forest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4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28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2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2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0.67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0.67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Gotham"/>
                          <a:ea typeface="Gotham"/>
                          <a:cs typeface="Gotham"/>
                          <a:sym typeface="Gotham"/>
                        </a:rPr>
                        <a:t>0.67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CE"/>
                    </a:solidFill>
                  </a:tcPr>
                </a:tc>
              </a:tr>
            </a:tbl>
          </a:graphicData>
        </a:graphic>
      </p:graphicFrame>
      <p:sp>
        <p:nvSpPr>
          <p:cNvPr name="Freeform 15" id="15"/>
          <p:cNvSpPr/>
          <p:nvPr/>
        </p:nvSpPr>
        <p:spPr>
          <a:xfrm flipH="false" flipV="false" rot="0">
            <a:off x="11526611" y="5496290"/>
            <a:ext cx="6145857" cy="4654489"/>
          </a:xfrm>
          <a:custGeom>
            <a:avLst/>
            <a:gdLst/>
            <a:ahLst/>
            <a:cxnLst/>
            <a:rect r="r" b="b" t="t" l="l"/>
            <a:pathLst>
              <a:path h="4654489" w="6145857">
                <a:moveTo>
                  <a:pt x="0" y="0"/>
                </a:moveTo>
                <a:lnTo>
                  <a:pt x="6145856" y="0"/>
                </a:lnTo>
                <a:lnTo>
                  <a:pt x="6145856" y="4654489"/>
                </a:lnTo>
                <a:lnTo>
                  <a:pt x="0" y="46544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964" r="0" b="-5005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971550"/>
            <a:ext cx="10130497" cy="160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4"/>
              </a:lnSpc>
            </a:pPr>
            <a:r>
              <a:rPr lang="en-US" sz="5086" b="true">
                <a:solidFill>
                  <a:srgbClr val="2B2B2B"/>
                </a:solidFill>
                <a:latin typeface="Telegraf 1 Bold"/>
                <a:ea typeface="Telegraf 1 Bold"/>
                <a:cs typeface="Telegraf 1 Bold"/>
                <a:sym typeface="Telegraf 1 Bold"/>
              </a:rPr>
              <a:t>RESULTS - CLOUDY IMAGE MODEL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7053" y="6804994"/>
            <a:ext cx="9829975" cy="238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b="true" sz="2300">
                <a:solidFill>
                  <a:srgbClr val="2B2B2B"/>
                </a:solidFill>
                <a:latin typeface="Gotham Bold"/>
                <a:ea typeface="Gotham Bold"/>
                <a:cs typeface="Gotham Bold"/>
                <a:sym typeface="Gotham Bold"/>
              </a:rPr>
              <a:t>LightGBM </a:t>
            </a:r>
            <a:r>
              <a:rPr lang="en-US" sz="2300">
                <a:solidFill>
                  <a:srgbClr val="2B2B2B"/>
                </a:solidFill>
                <a:latin typeface="Gotham"/>
                <a:ea typeface="Gotham"/>
                <a:cs typeface="Gotham"/>
                <a:sym typeface="Gotham"/>
              </a:rPr>
              <a:t>achieved the highest F1-score (0.77) for cloud detection.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b="true" sz="2300">
                <a:solidFill>
                  <a:srgbClr val="2B2B2B"/>
                </a:solidFill>
                <a:latin typeface="Gotham Bold"/>
                <a:ea typeface="Gotham Bold"/>
                <a:cs typeface="Gotham Bold"/>
                <a:sym typeface="Gotham Bold"/>
              </a:rPr>
              <a:t>B</a:t>
            </a:r>
            <a:r>
              <a:rPr lang="en-US" b="true" sz="2300">
                <a:solidFill>
                  <a:srgbClr val="2B2B2B"/>
                </a:solidFill>
                <a:latin typeface="Gotham Bold"/>
                <a:ea typeface="Gotham Bold"/>
                <a:cs typeface="Gotham Bold"/>
                <a:sym typeface="Gotham Bold"/>
              </a:rPr>
              <a:t>and 1 </a:t>
            </a:r>
            <a:r>
              <a:rPr lang="en-US" sz="2300">
                <a:solidFill>
                  <a:srgbClr val="2B2B2B"/>
                </a:solidFill>
                <a:latin typeface="Gotham"/>
                <a:ea typeface="Gotham"/>
                <a:cs typeface="Gotham"/>
                <a:sym typeface="Gotham"/>
              </a:rPr>
              <a:t>showed highest predictive importance in overall SHAP analysis.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b="true" sz="2300">
                <a:solidFill>
                  <a:srgbClr val="2B2B2B"/>
                </a:solidFill>
                <a:latin typeface="Gotham Bold"/>
                <a:ea typeface="Gotham Bold"/>
                <a:cs typeface="Gotham Bold"/>
                <a:sym typeface="Gotham Bold"/>
              </a:rPr>
              <a:t>Exa</a:t>
            </a:r>
            <a:r>
              <a:rPr lang="en-US" b="true" sz="2300">
                <a:solidFill>
                  <a:srgbClr val="2B2B2B"/>
                </a:solidFill>
                <a:latin typeface="Gotham Bold"/>
                <a:ea typeface="Gotham Bold"/>
                <a:cs typeface="Gotham Bold"/>
                <a:sym typeface="Gotham Bold"/>
              </a:rPr>
              <a:t>mple patch analysis</a:t>
            </a:r>
            <a:r>
              <a:rPr lang="en-US" sz="2300">
                <a:solidFill>
                  <a:srgbClr val="2B2B2B"/>
                </a:solidFill>
                <a:latin typeface="Gotham"/>
                <a:ea typeface="Gotham"/>
                <a:cs typeface="Gotham"/>
                <a:sym typeface="Gotham"/>
              </a:rPr>
              <a:t>: 96.15% confidence for cloud presence.</a:t>
            </a:r>
          </a:p>
          <a:p>
            <a:pPr algn="just">
              <a:lnSpc>
                <a:spcPts val="3220"/>
              </a:lnSpc>
            </a:pPr>
          </a:p>
        </p:txBody>
      </p:sp>
    </p:spTree>
  </p:cSld>
  <p:clrMapOvr>
    <a:masterClrMapping/>
  </p:clrMapOvr>
  <p:transition spd="fast">
    <p:cover dir="r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DAGioZWKkBA</dc:identifier>
  <dcterms:modified xsi:type="dcterms:W3CDTF">2011-08-01T06:04:30Z</dcterms:modified>
  <cp:revision>1</cp:revision>
  <dc:title>Group 3 - Wetland Localization</dc:title>
</cp:coreProperties>
</file>